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6" r:id="rId6"/>
    <p:sldId id="267" r:id="rId7"/>
    <p:sldId id="264" r:id="rId8"/>
    <p:sldId id="261" r:id="rId9"/>
    <p:sldId id="269" r:id="rId10"/>
    <p:sldId id="270" r:id="rId11"/>
    <p:sldId id="263" r:id="rId12"/>
    <p:sldId id="274" r:id="rId13"/>
    <p:sldId id="271" r:id="rId14"/>
    <p:sldId id="262" r:id="rId15"/>
    <p:sldId id="272" r:id="rId16"/>
    <p:sldId id="273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06"/>
  </p:normalViewPr>
  <p:slideViewPr>
    <p:cSldViewPr snapToGrid="0" snapToObjects="1">
      <p:cViewPr>
        <p:scale>
          <a:sx n="78" d="100"/>
          <a:sy n="78" d="100"/>
        </p:scale>
        <p:origin x="132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1C4BF-5142-5740-AAF8-619B7DA09BAF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61CC8-2F42-5A49-BF46-47AD56C76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63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61CC8-2F42-5A49-BF46-47AD56C760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8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https://</a:t>
            </a:r>
            <a:r>
              <a:rPr lang="en-US" dirty="0" err="1" smtClean="0"/>
              <a:t>www.nytimes.com</a:t>
            </a:r>
            <a:r>
              <a:rPr lang="en-US" dirty="0" smtClean="0"/>
              <a:t>/2019/03/07/style/uber-</a:t>
            </a:r>
            <a:r>
              <a:rPr lang="en-US" dirty="0" err="1" smtClean="0"/>
              <a:t>ipo</a:t>
            </a:r>
            <a:r>
              <a:rPr lang="en-US" dirty="0" smtClean="0"/>
              <a:t>-san-</a:t>
            </a:r>
            <a:r>
              <a:rPr lang="en-US" dirty="0" err="1" smtClean="0"/>
              <a:t>francisco</a:t>
            </a:r>
            <a:r>
              <a:rPr lang="en-US" dirty="0" smtClean="0"/>
              <a:t>-</a:t>
            </a:r>
            <a:r>
              <a:rPr lang="en-US" dirty="0" err="1" smtClean="0"/>
              <a:t>rich.html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http://</a:t>
            </a:r>
            <a:r>
              <a:rPr lang="en-US" dirty="0" err="1" smtClean="0"/>
              <a:t>fortune.com</a:t>
            </a:r>
            <a:r>
              <a:rPr lang="en-US" dirty="0" smtClean="0"/>
              <a:t>/2015/01/22/the-age-of-unicorns/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61CC8-2F42-5A49-BF46-47AD56C760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58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 http://</a:t>
            </a:r>
            <a:r>
              <a:rPr lang="en-US" dirty="0" err="1" smtClean="0"/>
              <a:t>fortune.com</a:t>
            </a:r>
            <a:r>
              <a:rPr lang="en-US" dirty="0" smtClean="0"/>
              <a:t>/2015/01/22/the-age-of-unicorns/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61CC8-2F42-5A49-BF46-47AD56C760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5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mention difficulty</a:t>
            </a:r>
            <a:r>
              <a:rPr lang="en-US" baseline="0" dirty="0" smtClean="0"/>
              <a:t> of gathering accurate revenue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61CC8-2F42-5A49-BF46-47AD56C760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6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572C2-1BA8-1540-9B5F-3A4B43FBDAF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DC3C-5630-254E-B46B-8AE574F5A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572C2-1BA8-1540-9B5F-3A4B43FBDAF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DC3C-5630-254E-B46B-8AE574F5A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62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572C2-1BA8-1540-9B5F-3A4B43FBDAF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DC3C-5630-254E-B46B-8AE574F5A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5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572C2-1BA8-1540-9B5F-3A4B43FBDAF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DC3C-5630-254E-B46B-8AE574F5A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51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572C2-1BA8-1540-9B5F-3A4B43FBDAF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DC3C-5630-254E-B46B-8AE574F5A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4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572C2-1BA8-1540-9B5F-3A4B43FBDAF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DC3C-5630-254E-B46B-8AE574F5A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28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572C2-1BA8-1540-9B5F-3A4B43FBDAF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DC3C-5630-254E-B46B-8AE574F5A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572C2-1BA8-1540-9B5F-3A4B43FBDAF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DC3C-5630-254E-B46B-8AE574F5A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4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572C2-1BA8-1540-9B5F-3A4B43FBDAF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DC3C-5630-254E-B46B-8AE574F5A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2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572C2-1BA8-1540-9B5F-3A4B43FBDAF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DC3C-5630-254E-B46B-8AE574F5A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33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572C2-1BA8-1540-9B5F-3A4B43FBDAF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BDC3C-5630-254E-B46B-8AE574F5A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21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572C2-1BA8-1540-9B5F-3A4B43FBDAF1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BDC3C-5630-254E-B46B-8AE574F5A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20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51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Methodologies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Test-set validation 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Dimension reduction is critical</a:t>
            </a:r>
          </a:p>
          <a:p>
            <a:pPr lvl="1"/>
            <a:r>
              <a:rPr lang="en-US" dirty="0" smtClean="0"/>
              <a:t>Feature selection with </a:t>
            </a:r>
            <a:r>
              <a:rPr lang="en-US" dirty="0" err="1" smtClean="0"/>
              <a:t>regsubsets</a:t>
            </a:r>
            <a:r>
              <a:rPr lang="en-US" dirty="0" smtClean="0"/>
              <a:t>() and lasso regression</a:t>
            </a:r>
          </a:p>
          <a:p>
            <a:pPr lvl="1"/>
            <a:r>
              <a:rPr lang="en-US" dirty="0" smtClean="0"/>
              <a:t>Feature projection with PCR() and PLSR()</a:t>
            </a:r>
          </a:p>
          <a:p>
            <a:r>
              <a:rPr lang="en-US" dirty="0" smtClean="0"/>
              <a:t>Linear regression, polynomial regression</a:t>
            </a:r>
          </a:p>
          <a:p>
            <a:r>
              <a:rPr lang="en-US" dirty="0" smtClean="0"/>
              <a:t>Bootstrap estimate of regression coefficients and accuracy</a:t>
            </a:r>
          </a:p>
          <a:p>
            <a:r>
              <a:rPr lang="en-US" dirty="0" smtClean="0"/>
              <a:t>10-fold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62354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0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7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First subset of predictors from </a:t>
            </a:r>
            <a:r>
              <a:rPr lang="en-US" dirty="0" err="1" smtClean="0"/>
              <a:t>regsubsets</a:t>
            </a:r>
            <a:r>
              <a:rPr lang="en-US" dirty="0" smtClean="0"/>
              <a:t>(): total funding, annual revenue, the number of funding rounds</a:t>
            </a:r>
            <a:r>
              <a:rPr lang="en-US" dirty="0"/>
              <a:t>, the number of years it took </a:t>
            </a:r>
            <a:r>
              <a:rPr lang="en-US" dirty="0" smtClean="0"/>
              <a:t>for </a:t>
            </a:r>
            <a:r>
              <a:rPr lang="en-US" dirty="0"/>
              <a:t>the startup to reach unicorn status, and the age of the startup.</a:t>
            </a:r>
          </a:p>
          <a:p>
            <a:r>
              <a:rPr lang="en-US" dirty="0" smtClean="0"/>
              <a:t>Second subset of predictors from lasso regression: total funding, annual revenue, and the number of acquisitions</a:t>
            </a:r>
          </a:p>
          <a:p>
            <a:r>
              <a:rPr lang="en-US" dirty="0" smtClean="0"/>
              <a:t>Test MSEs of a linear model with each subset above: 0.19 and 0.21 </a:t>
            </a:r>
          </a:p>
          <a:p>
            <a:r>
              <a:rPr lang="en-US" dirty="0" smtClean="0"/>
              <a:t>Lasso, PCR(), and PLSR() test MSEs:  17.31 – 22.16</a:t>
            </a:r>
          </a:p>
          <a:p>
            <a:r>
              <a:rPr lang="fi-FI" dirty="0" smtClean="0"/>
              <a:t>lm("</a:t>
            </a:r>
            <a:r>
              <a:rPr lang="fi-FI" dirty="0" err="1" smtClean="0"/>
              <a:t>valuation_b</a:t>
            </a:r>
            <a:r>
              <a:rPr lang="fi-FI" dirty="0" smtClean="0"/>
              <a:t> ~ </a:t>
            </a:r>
            <a:r>
              <a:rPr lang="fi-FI" dirty="0" err="1" smtClean="0"/>
              <a:t>acquistions</a:t>
            </a:r>
            <a:r>
              <a:rPr lang="fi-FI" dirty="0" smtClean="0"/>
              <a:t> + </a:t>
            </a:r>
            <a:r>
              <a:rPr lang="fi-FI" dirty="0" err="1" smtClean="0"/>
              <a:t>funding_b</a:t>
            </a:r>
            <a:r>
              <a:rPr lang="fi-FI" dirty="0" smtClean="0"/>
              <a:t> : </a:t>
            </a:r>
            <a:r>
              <a:rPr lang="fi-FI" dirty="0" err="1" smtClean="0"/>
              <a:t>revenue_b</a:t>
            </a:r>
            <a:r>
              <a:rPr lang="fi-FI" dirty="0" smtClean="0"/>
              <a:t>”, </a:t>
            </a:r>
            <a:r>
              <a:rPr lang="is-IS" dirty="0" smtClean="0"/>
              <a:t>…</a:t>
            </a:r>
            <a:r>
              <a:rPr lang="fi-FI" dirty="0" smtClean="0"/>
              <a:t>) </a:t>
            </a:r>
            <a:r>
              <a:rPr lang="fi-FI" dirty="0" err="1" smtClean="0"/>
              <a:t>test</a:t>
            </a:r>
            <a:r>
              <a:rPr lang="fi-FI" dirty="0" smtClean="0"/>
              <a:t> MSE</a:t>
            </a:r>
            <a:r>
              <a:rPr lang="en-US" dirty="0" smtClean="0"/>
              <a:t>: </a:t>
            </a:r>
            <a:r>
              <a:rPr lang="nb-NO" dirty="0"/>
              <a:t>0.001703965</a:t>
            </a:r>
            <a:r>
              <a:rPr lang="fi-FI" dirty="0" smtClean="0"/>
              <a:t/>
            </a:r>
            <a:br>
              <a:rPr lang="fi-FI" dirty="0" smtClean="0"/>
            </a:b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6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-163286"/>
            <a:ext cx="10515600" cy="1325563"/>
          </a:xfrm>
        </p:spPr>
        <p:txBody>
          <a:bodyPr/>
          <a:lstStyle/>
          <a:p>
            <a:r>
              <a:rPr lang="en-US" dirty="0" smtClean="0"/>
              <a:t>Valuation Boxplot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14400"/>
            <a:ext cx="10515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1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Cross-validation results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lm("</a:t>
            </a:r>
            <a:r>
              <a:rPr lang="fi-FI" dirty="0" err="1" smtClean="0"/>
              <a:t>valuation_b</a:t>
            </a:r>
            <a:r>
              <a:rPr lang="fi-FI" dirty="0" smtClean="0"/>
              <a:t> ~ </a:t>
            </a:r>
            <a:r>
              <a:rPr lang="fi-FI" dirty="0" err="1" smtClean="0"/>
              <a:t>acquistions</a:t>
            </a:r>
            <a:r>
              <a:rPr lang="fi-FI" dirty="0" smtClean="0"/>
              <a:t> + </a:t>
            </a:r>
            <a:r>
              <a:rPr lang="fi-FI" dirty="0" err="1" smtClean="0"/>
              <a:t>funding_b</a:t>
            </a:r>
            <a:r>
              <a:rPr lang="fi-FI" dirty="0" smtClean="0"/>
              <a:t> : </a:t>
            </a:r>
            <a:r>
              <a:rPr lang="fi-FI" dirty="0" err="1" smtClean="0"/>
              <a:t>revenue_b</a:t>
            </a:r>
            <a:r>
              <a:rPr lang="fi-FI" dirty="0" smtClean="0"/>
              <a:t>”, </a:t>
            </a:r>
            <a:r>
              <a:rPr lang="is-IS" dirty="0" smtClean="0"/>
              <a:t>…</a:t>
            </a:r>
            <a:r>
              <a:rPr lang="fi-FI" dirty="0" smtClean="0"/>
              <a:t>) </a:t>
            </a:r>
            <a:r>
              <a:rPr lang="fi-FI" dirty="0" err="1" smtClean="0"/>
              <a:t>average</a:t>
            </a:r>
            <a:r>
              <a:rPr lang="fi-FI" dirty="0" smtClean="0"/>
              <a:t> CV MSE</a:t>
            </a:r>
            <a:r>
              <a:rPr lang="en-US" dirty="0" smtClean="0"/>
              <a:t>: </a:t>
            </a:r>
            <a:r>
              <a:rPr lang="fi-FI" dirty="0" smtClean="0"/>
              <a:t>1206</a:t>
            </a:r>
          </a:p>
          <a:p>
            <a:endParaRPr lang="fi-FI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95884"/>
              </p:ext>
            </p:extLst>
          </p:nvPr>
        </p:nvGraphicFramePr>
        <p:xfrm>
          <a:off x="838198" y="2867780"/>
          <a:ext cx="10722429" cy="365876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74143"/>
                <a:gridCol w="3574143"/>
                <a:gridCol w="3574143"/>
              </a:tblGrid>
              <a:tr h="852154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Model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Test</a:t>
                      </a:r>
                      <a:r>
                        <a:rPr lang="en-US" sz="3200" baseline="0" dirty="0" smtClean="0"/>
                        <a:t> Set Validation MSE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b="1" dirty="0" smtClean="0"/>
                        <a:t>Average CV MSE</a:t>
                      </a:r>
                      <a:endParaRPr lang="en-US" sz="3200" b="1" dirty="0"/>
                    </a:p>
                  </a:txBody>
                  <a:tcPr/>
                </a:tc>
              </a:tr>
              <a:tr h="86398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Linear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0.19-0.21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23.5-29.6</a:t>
                      </a:r>
                      <a:endParaRPr lang="en-US" sz="2800" dirty="0"/>
                    </a:p>
                  </a:txBody>
                  <a:tcPr/>
                </a:tc>
              </a:tr>
              <a:tr h="86398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PCR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14.62 - 22.1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34.4-38.3</a:t>
                      </a:r>
                      <a:endParaRPr lang="en-US" sz="2800" dirty="0"/>
                    </a:p>
                  </a:txBody>
                  <a:tcPr/>
                </a:tc>
              </a:tr>
              <a:tr h="863989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PLSR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14.62</a:t>
                      </a:r>
                      <a:r>
                        <a:rPr lang="en-US" sz="2800" baseline="0" dirty="0" smtClean="0"/>
                        <a:t> - </a:t>
                      </a:r>
                      <a:r>
                        <a:rPr lang="en-US" sz="2800" dirty="0" smtClean="0"/>
                        <a:t>22.1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21.6 - 26.1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63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0104"/>
          </a:xfrm>
        </p:spPr>
        <p:txBody>
          <a:bodyPr>
            <a:normAutofit/>
          </a:bodyPr>
          <a:lstStyle/>
          <a:p>
            <a:r>
              <a:rPr lang="en-US" dirty="0" smtClean="0"/>
              <a:t>PLSR model has lowest average CV test MSE. “valuation ~ age + </a:t>
            </a:r>
            <a:r>
              <a:rPr lang="en-US" dirty="0" err="1" smtClean="0"/>
              <a:t>funding_b</a:t>
            </a:r>
            <a:r>
              <a:rPr lang="en-US" dirty="0" smtClean="0"/>
              <a:t> + </a:t>
            </a:r>
            <a:r>
              <a:rPr lang="en-US" dirty="0" err="1" smtClean="0"/>
              <a:t>revenue_b</a:t>
            </a:r>
            <a:r>
              <a:rPr lang="en-US" dirty="0" smtClean="0"/>
              <a:t> + rounds + </a:t>
            </a:r>
            <a:r>
              <a:rPr lang="en-US" dirty="0" err="1" smtClean="0"/>
              <a:t>growth_years</a:t>
            </a:r>
            <a:r>
              <a:rPr lang="en-US" dirty="0" smtClean="0"/>
              <a:t>”. Number of components: 3. </a:t>
            </a:r>
          </a:p>
          <a:p>
            <a:r>
              <a:rPr lang="en-US" dirty="0" smtClean="0"/>
              <a:t>Overall statistical model is inaccurate and not precise for purpose of predicting a unicorn’s specific valuation</a:t>
            </a:r>
          </a:p>
          <a:p>
            <a:r>
              <a:rPr lang="en-US" dirty="0" smtClean="0"/>
              <a:t>However, the model does help partially explain factors that contribute to a unicorn’s valuation</a:t>
            </a:r>
          </a:p>
          <a:p>
            <a:r>
              <a:rPr lang="en-US" dirty="0" smtClean="0"/>
              <a:t>Need to expand scope of data set to collect more observations</a:t>
            </a:r>
          </a:p>
          <a:p>
            <a:r>
              <a:rPr lang="en-US" dirty="0" smtClean="0"/>
              <a:t>Annual profit and number of employees more accurate and reliable metrics of companies’ financial health</a:t>
            </a:r>
          </a:p>
        </p:txBody>
      </p:sp>
    </p:spTree>
    <p:extLst>
      <p:ext uri="{BB962C8B-B14F-4D97-AF65-F5344CB8AC3E}">
        <p14:creationId xmlns:p14="http://schemas.microsoft.com/office/powerpoint/2010/main" val="12576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unico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153" y="790414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ge result for uber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43" y="828465"/>
            <a:ext cx="3366577" cy="125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ge result for lyf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929" y="828465"/>
            <a:ext cx="2262752" cy="160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ge result for instac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51" y="3549112"/>
            <a:ext cx="3717869" cy="196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mage result for postma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338" y="3488828"/>
            <a:ext cx="2422191" cy="20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age result for doordas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48" y="3549112"/>
            <a:ext cx="3693694" cy="196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mage result for pinteres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473" y="552766"/>
            <a:ext cx="3231269" cy="215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20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Unicorns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Startups need money to not only survive but to grow, i.e., expand operations and acquire/serve more customers</a:t>
            </a:r>
          </a:p>
          <a:p>
            <a:r>
              <a:rPr lang="en-US" dirty="0" smtClean="0"/>
              <a:t>Companies raise funding from investors such as venture-capital firms</a:t>
            </a:r>
          </a:p>
          <a:p>
            <a:r>
              <a:rPr lang="en-US" dirty="0" smtClean="0"/>
              <a:t>Unicorns are private companies with a valuation of $1 billion USD or higher</a:t>
            </a:r>
          </a:p>
          <a:p>
            <a:r>
              <a:rPr lang="en-US" dirty="0" smtClean="0"/>
              <a:t>Most unicorns have gone through multiple funding rounds, each round usually increases their valuation</a:t>
            </a:r>
          </a:p>
          <a:p>
            <a:r>
              <a:rPr lang="en-US" dirty="0" smtClean="0"/>
              <a:t>Many unicorns especially those in the software industry are technological juggernauts with a focus on innovation</a:t>
            </a:r>
          </a:p>
          <a:p>
            <a:r>
              <a:rPr lang="en-US" dirty="0" smtClean="0"/>
              <a:t>Unicorns also have broad </a:t>
            </a:r>
            <a:r>
              <a:rPr lang="en-US" smtClean="0"/>
              <a:t>socio-economic impact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984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Unicorns: Focus in the media</a:t>
            </a:r>
            <a:r>
              <a:rPr lang="en-US" baseline="30000" dirty="0" smtClean="0"/>
              <a:t>1,2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8" y="1489210"/>
            <a:ext cx="11972783" cy="5221556"/>
          </a:xfrm>
        </p:spPr>
      </p:pic>
    </p:spTree>
    <p:extLst>
      <p:ext uri="{BB962C8B-B14F-4D97-AF65-F5344CB8AC3E}">
        <p14:creationId xmlns:p14="http://schemas.microsoft.com/office/powerpoint/2010/main" val="132247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ge result for fortune the age of unicor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591" y="216975"/>
            <a:ext cx="4897464" cy="638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06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Data set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2373"/>
            <a:ext cx="10515600" cy="5434370"/>
          </a:xfrm>
        </p:spPr>
        <p:txBody>
          <a:bodyPr>
            <a:normAutofit lnSpcReduction="10000"/>
          </a:bodyPr>
          <a:lstStyle/>
          <a:p>
            <a:r>
              <a:rPr lang="en-US" sz="3500" dirty="0" smtClean="0"/>
              <a:t>117 U.S. unicorn startups</a:t>
            </a:r>
          </a:p>
          <a:p>
            <a:r>
              <a:rPr lang="en-US" sz="3500" b="1" dirty="0" smtClean="0"/>
              <a:t> Goal: Build a model to predict valuation </a:t>
            </a:r>
          </a:p>
          <a:p>
            <a:r>
              <a:rPr lang="en-US" sz="3500" dirty="0" smtClean="0"/>
              <a:t>Predictors</a:t>
            </a:r>
          </a:p>
          <a:p>
            <a:pPr lvl="1"/>
            <a:r>
              <a:rPr lang="en-US" sz="3500" dirty="0" smtClean="0"/>
              <a:t>Annual Revenue</a:t>
            </a:r>
          </a:p>
          <a:p>
            <a:pPr lvl="1"/>
            <a:r>
              <a:rPr lang="en-US" sz="3500" dirty="0" smtClean="0"/>
              <a:t>Total funding </a:t>
            </a:r>
          </a:p>
          <a:p>
            <a:pPr lvl="1"/>
            <a:r>
              <a:rPr lang="en-US" sz="3500" dirty="0" smtClean="0"/>
              <a:t>Number of acquired companies </a:t>
            </a:r>
          </a:p>
          <a:p>
            <a:pPr lvl="1"/>
            <a:r>
              <a:rPr lang="en-US" sz="3500" dirty="0" smtClean="0"/>
              <a:t>Number of funding rounds</a:t>
            </a:r>
          </a:p>
          <a:p>
            <a:pPr lvl="1"/>
            <a:r>
              <a:rPr lang="en-US" sz="3500" dirty="0" smtClean="0"/>
              <a:t>Number of investors</a:t>
            </a:r>
          </a:p>
          <a:p>
            <a:pPr lvl="1"/>
            <a:r>
              <a:rPr lang="en-US" sz="3500" dirty="0" smtClean="0"/>
              <a:t>Number of founders</a:t>
            </a:r>
          </a:p>
          <a:p>
            <a:pPr lvl="1"/>
            <a:r>
              <a:rPr lang="en-US" sz="3500" dirty="0" smtClean="0"/>
              <a:t>Age of company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82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EDA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3873"/>
            <a:ext cx="10885714" cy="621234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Scatterplots and correlation matrix indicates the strong linear association of valuation with the revenue and funding predictors.  </a:t>
            </a:r>
          </a:p>
          <a:p>
            <a:r>
              <a:rPr lang="en-US" sz="3200" dirty="0" smtClean="0"/>
              <a:t>High correlation values between revenue and funding predictors = Possible multicollinearity? </a:t>
            </a:r>
          </a:p>
          <a:p>
            <a:r>
              <a:rPr lang="en-US" sz="3200" dirty="0" smtClean="0"/>
              <a:t>Several observations that are outliers and/or have high leverage</a:t>
            </a:r>
          </a:p>
          <a:p>
            <a:r>
              <a:rPr lang="en-US" dirty="0" smtClean="0"/>
              <a:t>Other issues: interpreting annual revenue</a:t>
            </a:r>
          </a:p>
          <a:p>
            <a:pPr lvl="1"/>
            <a:r>
              <a:rPr lang="en-US" sz="2800" dirty="0" smtClean="0"/>
              <a:t>Annual revenue, unlike total funding and valuation, is not a cumulative number</a:t>
            </a:r>
          </a:p>
          <a:p>
            <a:pPr lvl="1"/>
            <a:r>
              <a:rPr lang="en-US" sz="2800" dirty="0" smtClean="0"/>
              <a:t>Revenue (usually) ≠ profit</a:t>
            </a:r>
          </a:p>
          <a:p>
            <a:pPr lvl="1"/>
            <a:r>
              <a:rPr lang="en-US" sz="2800" dirty="0" smtClean="0"/>
              <a:t>Inflated annual revenue</a:t>
            </a:r>
          </a:p>
        </p:txBody>
      </p:sp>
    </p:spTree>
    <p:extLst>
      <p:ext uri="{BB962C8B-B14F-4D97-AF65-F5344CB8AC3E}">
        <p14:creationId xmlns:p14="http://schemas.microsoft.com/office/powerpoint/2010/main" val="159622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ata:image/png;base64,iVBORw0KGgoAAAANSUhEUgAABUAAAAPACAYAAAD0ZtPZAAAEDWlDQ1BJQ0MgUHJvZmlsZQAAOI2NVV1oHFUUPrtzZyMkzlNsNIV0qD8NJQ2TVjShtLp/3d02bpZJNtoi6GT27s6Yyc44M7v9oU9FUHwx6psUxL+3gCAo9Q/bPrQvlQol2tQgKD60+INQ6Ium65k7M5lpurHeZe58853vnnvuuWfvBei5qliWkRQBFpquLRcy4nOHj4g9K5CEh6AXBqFXUR0rXalMAjZPC3e1W99Dwntf2dXd/p+tt0YdFSBxH2Kz5qgLiI8B8KdVy3YBevqRHz/qWh72Yui3MUDEL3q44WPXw3M+fo1pZuQs4tOIBVVTaoiXEI/MxfhGDPsxsNZfoE1q66ro5aJim3XdoLFw72H+n23BaIXzbcOnz5mfPoTvYVz7KzUl5+FRxEuqkp9G/Ajia219thzg25abkRE/BpDc3pqvphHvRFys2weqvp+krbWKIX7nhDbzLOItiM8358pTwdirqpPFnMF2xLc1WvLyOwTAibpbmvHHcvttU57y5+XqNZrLe3lE/Pq8eUj2fXKfOe3pfOjzhJYtB/yll5SDFcSDiH+hRkH25+L+sdxKEAMZahrlSX8ukqMOWy/jXW2m6M9LDBc31B9LFuv6gVKg/0Szi3KAr1kGq1GMjU/aLbnq6/lRxc4XfJ98hTargX++DbMJBSiYMIe9Ck1YAxFkKEAG3xbYaKmDDgYyFK0UGYpfoWYXG+fAPPI6tJnNwb7ClP7IyF+D+bjOtCpkhz6CFrIa/I6sFtNl8auFXGMTP34sNwI/JhkgEtmDz14ySfaRcTIBInmKPE32kxyyE2Tv+thKbEVePDfW/byMM1Kmm0XdObS7oGD/MypMXFPXrCwOtoYjyyn7BV29/MZfsVzpLDdRtuIZnbpXzvlf+ev8MvYr/Gqk4H/kV/G3csdazLuyTMPsbFhzd1UabQbjFvDRmcWJxR3zcfHkVw9GfpbJmeev9F08WW8uDkaslwX6avlWGU6NRKz0g/SHtCy9J30o/ca9zX3Kfc19zn3BXQKRO8ud477hLnAfc1/G9mrzGlrfexZ5GLdn6ZZrrEohI2wVHhZywjbhUWEy8icMCGNCUdiBlq3r+xafL549HQ5jH+an+1y+LlYBifuxAvRN/lVVVOlwlCkdVm9NOL5BE4wkQ2SMlDZU97hX86EilU/lUmkQUztTE6mx1EEPh7OmdqBtAvv8HdWpbrJS6tJj3n0CWdM6busNzRV3S9KTYhqvNiqWmuroiKgYhshMjmhTh9ptWhsF7970j/SbMrsPE1suR5z7DMC+P/Hs+y7ijrQAlhyAgccjbhjPygfeBTjzhNqy28EdkUh8C+DU9+z2v/oyeH791OncxHOs5y2AtTc7nb/f73TWPkD/qwBnjX8BoJ98VVBg/m8AAEAASURBVHgB7N0HnBTl/cfx38HRm0gXEBULqCBiwa6BxBp778a/NXZjQY0idk0sKCpGjT0qKij2XoJo7CJFBCwoRXrvx/3n+yQzzu3t3t3ezXK7M5/n9Tp2dsozz/N+5lbvt08pKvWSkRBAAAEEEEAAAQQQQAABBBBAAAEEEEAAgRgK1IlhnagSAggggAACCCCAAAIIIIAAAggggAACCCDgBAiA8iAggAACCCCAAAIIIIAAAggggAACCCCAQGwFCIDGtmmpGAIIIIAAAggggAACCCCAAAIIIIAAAggQAOUZQAABBBBAAAEEEEAAAQQQQAABBBBAAIHYChAAjW3TUjEEEEAAAQQQQAABBBBAAAEEEEAAAQQQIADKM4AAAggggAACCCCAAAIIIIAAAggggAACsRUgABrbpqViCCCAAAIIIIAAAggggAACCCCAAAIIIEAAlGcAAQQQQAABBBBAAAEEEEAAAQQQQAABBGIrQAA0tk1LxRBAAAEEEEAAAQQQQAABBBBAAAEEEECAACjPAAIIIIAAAggggAACCCCAAAIIIIAAAgjEVoAAaGybloohgAACCCCAAAIIIIAAAggggAACCCCAAAFQngEEEEAAAQQQQAABBBBAAAEEEEAAAQQQiK0AAdDYNi0VQwABBBBAAAEEEEAAAQQQQAABBBBAAIFiCGpfYPbs2TZlypSgIJtssok1a9YseM9G7gQmTpxoixYtcjfYcMMNrWXLlrm7GTkjgECNBZLwO/vDDz/YvHnznFXnzp2tTZs2NXYjAwQQQAABBBBAAAEEEEAgyQL0AM2D1j/vvPNsm222CX5uvfXWPChVMopw2mmnBe6vv/56MipNLREoYIG4/M4+99xzGVuhf//+wefSk08+mfE8DiCAAAIIIIAAAggggAACCFRNgABo1Zxydtb8+fNt2LBhZfK///77bfXq1WX28QYBBBBAoPAFxo8fb3379rXjjz++8CtDDRBAAAEEEEAAAQQQQACBAhEgAFrLDaXePcuXL3elaNeunXudNm2ajRgxopZLxu0RQAABBKIU+PXXX22rrbayd999N8psyQsBBBBAAAEEEEAAAQQQQKASAQKglQDl+vCDDz7oblFcXGw33HBDcLt777032GYDAQQQQKDwBVatWmX6qSydffbZ9thjj7mfvfbaq7LTOY4AAggggAACCCCAAAIIIFCJAIsgVQKUy8OjR4+2zz//3N1ihx12sKOOOsr0h++yZcvs7bffNi32oQWRSAgggAACyRHYddddTT8kBBBAAAEEEEAAAQQQQACBaAToARqNY7Vy+ec//xlct/fee1vjxo3twAMPdPtKS0vtvvvuC46zgQACCCCAAAIIIIAAAggggAACCCCAAALZC9ADNHuzSK5YuXKlPf7440FeCoAqHXfccfbUU0+57Ycfftiuu+46a9iwoXtf0T9jxoyx2bNnu1N22mknq1+/vtv+6aefbNSoUfbRRx9ZvXr1rHfv3m514W7dumXMLsq8dJOvvvrKtNiT0uabb25t27Z12+n+WbNmjX3wwQfBIfWCqlu3bvA+3cbPP/9s3377rfuZMGGCLVy40NZZZx3bcMMNbY899rCtt9463WWR7lNv3rlz57o8d9llF9OUBqr3888/b/68f8ccc4w1b9487X0XLVpkX3/9tftRXip/r1693M9mm21mdeqU/67ixx9/NP0otWjRokr1TPVVz+NMz1d1yuQK4/1TSM9QTerp17ei11y106effmr6mTx5ss2bN8823XRT9/ul37GuXbtaUVFRRcWq8Fiuyqyb5vr3NZefN9Ut+4wZM9zn08yZMwP3kpISe++994L3/ueGdowbN878czUKoGPHjsF56TamT59un332mbvuu+++M80n3bNnT/ejz/p0nx9+PlH/rvr58ooAAggggAACCCCAAAII5JWA19OQVAsCQ4cOLfUeBPfTqVOnUi8w5UrhzQ9X6gUIg2OPPPJIlUp3yCGHBNdMnTq11Au6lW633XbBPv9e/uuRRx5Z6gUK0+YdZV66gReEDMrhLfqU9p7+zsWLFwfnqqxecMo/VO7VCy6Wen/klznfr1/41etVWyqTdCmbsqW73t+3zz77BOXwAqGlAwYMCN77ZfGCmqVeoMq/JHj15nst9Xr/ljvfv27HHXcs9YJcwfn+xptvvhlc06xZs9KlS5f6hzK+hq/Rc+cFYdKeW90y+ZkVyjNU03r69a3oNWweRTt5X2aUel9yBG3vPyfh1y233LL0tddeq6hYFR6Lusy6WRS/r8qnst/Zyo4rDz9V9fOmpmX3evtX2F5qO+8LLL9YpUcccURw/qBBg4L9qRsq/xVXXFHqfYkRnB9+DrS97bbblo4dOzb10uB91L+rQcZsIIAAAggggAACCCCAAAJ5JFC+W5n3FxMp9wLh4e8nnHBC0FtLPQePPfbYoABDhgwJtqu6od5b6k2k3mGZ0tNPP+16gvo9MzOdF2Veme5Rnf1aMOqggw4y9Zb0k3o5tWrVqlxvpxdeeMH1jPvll1/8U3P6+sorr9jAgQPL3WOLLbZwPTv9A7NmzbL99tvPzjzzTPOCl/5u10tUz4Gf1HtXK0c/+uij/i732q9fP+vSpYvbVi/GESNGlDme7o0WVvGTnrvUnmE1LZOfd/g1H5+hXNQzXOfwdpTt5AWyTL3F1avbT+rt3b59e9fr2N+nXn16toYNG+bvyuo1yjLrxvn8+1oZTL6WXXNEq3f49ddfb8uXLw+q0bRp0+C/J9qpnqHq+X/rrbcG52TayMff1UxlZT8CCCCAAAIIIIAAAgggkI0AAdBstCI6V4G4N954I8jtxBNPDLa1cdJJJwXvFfzS0OhskgIf/gJKTzzxhGlIpIZgKugZXlFY54QDsenuEWVe6fKvzr5JkybZlVdeGVx69NFHu+HmmlZA0wAoGKBA0cknnxwE+BYsWGB33HFHcE0uNy644AKXvQIRXk8uF7Bq0KCBpbazyqdgqZKCWAqaKgChsiqgqSCX315eTy/705/+ZF988YU7X/9oiHM4z/CUCsFJoY0lS5aUCYiFnzP/tJqWyc8n/JqPz1Au6hmuc3g7ynbyeuu550P5e7243ZBnPe8aAq3Xd955xxRoV9IQ63SBeHewkn+iLHO+/75WRBFV2Q899FA3BD485F2fCf7UHXpt2bJlRUUpc0xtq999r2e726+8/v73v7vPek0BoikR9N8YTaOhtGLFCrvooosq/ZIkH39XXQX4BwEEEEAAAQQQQAABBBCoqUAe9UZNTFG8eT2D4Yoa3pwueT12gnNOP/30dKeU2Rcexug9E6V77rlnqfdHb5lz9MYLkpR6vUODvDfeeONy50SZlzKPekjqeeedF5T/8MMPL1f+8I5LLrkkOFdD0FNTNmVLvTb8PjwEXv7bb799mSHpGqq6bNmy4JJXX301KJcXvCj1emkFx8IbGqJ+/vnnB+eq7cLp+++/L/WCVe64N8drqdezMXy4zLbX+zPIZ+eddy5zTG+iKpPyyudnKMp6qq5VSVG0k/LQs6Ufb17bjNMXfPzxx8F5OtcLmleliOXOiaLMyjTK31flV9nvbGXHlYefKhsCH3XZvTlEg7Zp1KiRX4xyr5UNgb/xxhuDfDRlSqY21meO9wVRcK7XY7zU+yKkzP2i/l0tkzlvEEAAAQQQQAABBBBAAIE8EaAHqBchWJvJa3d76KGHglum64Wng+H96sWpHoFVTepNOHjw4GAhpPB16il0++23B7vUw0k9DjOlKPPKdI9s9qsXY9jv6quvrvDysKOG+2fjWGHGFRyUsTd3q3kBjuCsJk2aBIsNrV692vxeojpBC11ts802wbnhDQ1R/9vf/mZaCEVp5MiR5s0fG5ziL/SkHd78sWWOBSf9byM8/F29ScMpyjKF89V2Pj1Duaxnar3D76NoJw1l9pM3f2vQu9nf57/26dPHTjvtNNMwdr3qd6Y6KYoyF8LvayabfC37tGnTzJtjOCj2VVddlXEBNC1w5s1za+uuu647X4viecHT4NrUjXz6XU0tG+8RQAABBBBAAAEEEEAAgZoIEACtiV41rn3//ffdqs26VAEyDWNNl7RiuP4YVdLw58qGN4fz8HpABQGz8H5/W/NJhlNF84BGmVf4ntXdViBRwz610rPXk8/N7VlRXhtssEGZwxomnOvkLUBjWnk5U9KUBhryqqS5Ps8666xMpwbnaMi2n1566SV/072Gg5mZnhMNkX777bfd+TLU0PxwirpM4bzz6RnKZT3DdU63XdN2Cv/eaniztzBPutu4fffdd5+99dZbplfNB1zdVNMyF8LvayabfC27Pvs03YeS5gA+9dRTM1XB7W/RooX1798/OOf1118PtlM38ul3NbVsvEcAAQQQQAABBBBAAAEEaiJAALQmetW4Njznphbx0R+n6ZIW89l///2DQ+rFU9WUGvRLvc4bKl2md6L/x3TqeXofZV7p8q/OPs2tqWCQFoPJlDRHnhaB8lZQLnOKegDmOnnTClR4C8296ifN0RfuKervT30N9xANX6/zNL9g8+bN3SWaM9Ybupx6uf3rX/9yc0L653urkZc5J5xnFGUKZ55Pz1Au6xmuc7rtmrbTpptuGvw+ak7Hgw8+2HbffXc39+M333yT7pY13lfTMqsA+f77WhFSPpZ9/PjxQZG9qSyCL8qCnWk2+vbtG+ydMGFCsJ26kU+/q6ll4z0CCCCAAAIIIIAAAgggUBOB35aarkkuXFslAQ01f/bZZ4Nz27RpY0899VTwPnWjXbt2wS4FOD788EPTH7yVJX9l8IrOU+9Sb344d8qaNWsynhplXhlvUoMDCgSpR5QWPdJwfi34pD/wtZ2ut6emIMh18oerZ7pPOAg3bty4YCX3TOdrv4a3+yl8vfY1btzY9SS+//773SmaMiG8SJR2VjT8XcfDeUZRJuXpp3x6hnJZT7++mV6jaKcHH3zQvDkbg2krPvjgA9PPxRdfbB07djRvLlrbd9993auGP9c0RVHmcBny8fc1XL6KtvOl7OEAaGUBS78+ms7AT1okST3CO3To4O8KXvPpdzUoFBsIIIAAAggggAACCCCAQAQCBEAjQKxqFgp2+kFHXXPnnXe6n6per16gVQmAZrOacGX3jjKvyu6VzXFvsR83z+k999zjVn7PdK2GsVZ3DsRMeVa2v7IgQjgIt3TpUpsyZUplWZY5PmfOHNO0Bd6iTsF+DVX2A6AaBh8OgI4ePdo09FtJgRD1GkxNuSiTf498eoZyWU+/vhW91rSd1JNPX4QcdthhwTQK/v00NcQDDzzgftQjWNMm3HzzzVXqIejnke61pmVWnvn8+5quzuF9+VZ2f/oMlbGqAVDNAarerJpORWny5MlpA6D59LvqCso/CCCAAAIIIIAAAggggEBEAgRAI4KsSjbh4e9VOT/1HPUeveOOO6x169aph2Lzvio9NL2VlG3HHXd0c4GmVrx9+/ZueHzPnj1NwaKddtqpzDQD3orpqZdE/r5u3boV5hnucdu9e3fTnKHZplQneWjeUQVH1AtWw/+32247l22496cWhUpnkIsyZVunqM5PtQnnW9v1rGk7qS5bbLGFqRegvyCW5nRUm4eTevnps0JTIjz33HOud2j4eDbbNS1zPv++VvSsyCgfy65F1vyUrpe7fyz8qilBwueqZy8JAQQQQAABBBBAAAEEEEiSAAHQtdTaY8aMsU8++SS42y233GLhIe7BgZQNBTLOOecct1dDMLUCuoa7FmqqbA5O1beipB5MmvtTvd2UNJ+pfDT0V/OCalqBcEpd4KmygEf42lxtay5HP2299damIetRJPXUu/TSS11WylMBUAX8NP+nkgKfJ554ottO/SdXZUq9TxTva/IM5UM9a9JOYT8tbuQvcPTDDz+YAqFaGOzNN98Mepr/5z//sUsuuaTGz1h1y1zbv681eVZqu+zhtg5va4qNd955x+368ccfw4cybuvzMmzRtm3bjOdyAAEEEEAAAQQQQAABBBCIowAB0LXUqgpc+mmzzTbLKoj55JNP2qhRo9zlWtX5oosuStuLz88/317DPSIrWnBJ5Z49e3aFxdcf/pqjUkkrqGul69122y3jNRouHk7hIEB4/9rcDgfhvvzyy8huffzxx9vll1/uFjtSr7/bb7/dzQ85bdo0d4/f/e53GecbzVWZoqpcVM9QPtSzJu2UyVNTG5xxxhnuZ+7cue71mWeecacrIKrAf7qev5nyS91f3TLXxu9rVM9KbZQ91T3d+/Acw1UNgIbPq1OnTrkvitLdh30IIIAAAggggAACCCCAQJwEWAV+LbSmFrAJD0NWMCGbpLn8/KS529544w3/bUG8hhdjqSzA+fHHH1dYp/feey84rt5vFQU/daKGAIeThoLWdgoH4bRgk9q0sqQguHp0Hn744Xb11VenPV2LmqgnrNIvv/xin332mflBMO1TL75MKVdlynS/bPdH9QzlQz2r204KaKv9NWWC3wMwnaPme9R8sAp0KWkOSy0SVpNU3TLXxu9rVM9KbZS9Km0UDoAquF3ZZ6ry1LzAftK0IOFh9P5+XhFAAAEEEEAAAQQQQACBOAsQAF0Lrfviiy+6IIRupV5Yxx57bFZ3PfLII90CFv5FQ4YM8TcL4lXzcvppxIgRrjea/z78qp5rt912W3hXuW2/N6MOVDaFwK+//mrXXnttmTzyoQdor169TEPflTRE/eyzzy5TxtQ3KrOCngpoah7YmTNnpp4SvA8HOXXusGHD3DEtinPooYcG56Vu5LJMqfeqzvuonqF8qWd12knzu6pNFcwcOnRohYx6rsLTPYQXzKrwwgoOVqfMtfH7GtWzkouyN2rUKBDWlCbVSX/4wx9s/fXXd5cuWrTIbrrppgqz0Rcs4REICqKTEEAAAQQQQAABBBBAAIGkCRAAXQstHl78SL0WN9hgg6zuqtV7jzjiiOAaBVTVw69Qkubs9JNWsNZq9qlJC3QccMABph6RFSXN8+knDX+fPn26/7bMq4KpChSkLg6jgEFtJ/XMGzx4cDAk+bXXXrPLLruszBx9fhkVxNLCRX49FEA/99xz/cPlXvfff/9gkSzdY8aMGe4cBdHDwZfUC3NZptR7Ved9VM9QvtSzOu0U/gxQD0/N95kpXXPNNUEAVAttdezYMdOpVd5fnTLXxu9rVM9KLsoeXnxIQeovvviiyv7+ifo9Dn9RdNddd5mmRkmXvv/+ezvssMOCzxY9B9mOQEiXL/sQQAABBBBAAAEEEEAAgUITIACa4xZTLyIFuPxU3T8+w8PgNYxbAZBCSQcddJCtt956QXHPP/98F5y888473dBMLcyjOQwVHFXvLc2RmikdeOCBwfBNze+peS0136UW+dBQ3+HDh5vy33bbbe2bb75xQUYFkP2kc/IhaRjqCSecEBRFvbh22GEHu+eee9x8r59//rk9/PDDrqdoeJGk66+/3q32HlyYsqFFoY477ji3d+nSpcHRcO+9YGfKRq7KlHKbar2N8hnKh3pWp530rPvBPQXP/vjHP7pFrV544QUbPXq06yGsnqEK/GsFeCXNk6tnqybzf/oNVp0y18bva1TPSi7KruBluIdqv379XDtq6opwj1PfPNOrenPrWiXNq6z5X1VvfdmmeYVfeeUVGzBggPXu3du++uord56C/xoK37JlS/eefxBAAAEEEEAAAQQQQACBRAl4PcxIORS44YYbSr0Hyv14866Vzps3r9p38wKDQV5eQLHUm1s0yOuQQw4JjnlBtGB/po0WLVoE53tDa8ucFmVefsYvvfRSqTcMN7inbxJ+3WijjUonTZpU6gV5gvO8Hpt+FsHroEGDguPh61O3W7duXar7egHR4HxvAakgH23ssccewTFvns0yx7J54wUwgny8IESVLvWGwJZ6PT9LvUVbgmtT6xB+f/HFF1cp36+//rpMfnpuqpqiKlO+P0NR1bOqrunOq047zZ8/v9Tr0VmmfcPPSHhbz/+7776b7tbV3ledMkf5+6qCV+V3NqrPm6jLrvJ7C5WlbT+vR68Ou+T19g3OURnSpYULF5aecsopwXnhtk/dbtOmTenrr7+eLpvSXPyupr0ROxFAAAEEEEAAAQQQQACBWhSgB6j3l2IuU3juNQ0hrclcfOFeoOotpPk0CyXtt99+rmeSei2pJ1k4qUeSei+NHDnSunbtGj6UdltDwNXDafPNN097vHPnzm41dA2n13333HPP4DwtJqTec/mQ6tevb16A3C3UtOOOOwY9W1PLpl5/WszplltuST2U9n3Pnj1tm222CY5Vpfenf3KuyuTnX5PXKJ+hfKhnddrJ++LC1DtYPTwzDWtXD0P1Xvz000/NCxbWhLzctdUpc238vkb1rOSi7Nddd51deOGFZXrFC1pzvGaTmjVr5kYC6LOwR48e5n2RUu5yLwhuf/nLX1wv0PDnYLkT2YEAAggggAACCCCAAAIIxFygSMHXmNeR6uWZgBb/0JBdzWupefa22GKLag3RVSDzxx9/dKuoKyCs4KlWyK5JkLk2qTS1wcSJE23MmDFuzj7Vx+sVa61ataq1YuVjmYQR1TPkw+ZrPf3ypXvV4lg///yzTZkyxf1o9XcNedaK7fmYauv3NYpnJVdl1xzG+tGXNl4vzRo1m+ZRHj9+vFskq0mTJtalSxf3eahgPwkBBBBAAAEEEEAAAQQQSLoAAdCkPwHUHwEEEEAAAQQQQAABBBBAAAEEEEAAgRgLMAQ+xo1L1RBAAAEEEEAAAQQQQAABBBBAAAEEEEi6AAHQpD8B1B8BBBBAAAEEEEAAAQQQQAABBBBAAIEYCxAAjXHjUjUEEEAAAQQQQAABBBBAAAEEEEAAAQSSLkAANOlPAPVHAAEEEEAAAQQQQAABBBBAAAEEEEAgxgIEQGPcuFQNAQQQQAABBBBAAAEEEEAAAQQQQACBpAsQAE36E0D9EUAAAQQQQAABBBBAAAEEEEAAAQQQiLEAAdAYNy5VQwABBBBAAAEEEEAAAQQQQAABBBBAIOkCBECT/gRQfwQQQAABBBBAAAEEEEAAAQQQQAABBGIsQAA0xo1L1RBAAAEEEEAAAQQQQAABBBBAAAEEEEi6AAHQpD8B1B8BBBBAAAEEEEAAAQQQQAABBBBAAIEYCxAAjXHjUjUEEEAAAQQQQAABBBBAAAEEEEAAAQSSLkAANOlPAPVHAAEEEEAAAQQQQAABBBBAAAEEEEAgxgIEQGPcuFQNAQQQQAABBBBAAAEEEEAAAQQQQACBpAsQAE36E0D9EUAAAQQQQAABBBBAAAEEEEAAAQQQiLEAAdAYNy5VQwABBBBAAAEEEEAAAQQQQAABBBBAIOkCBECT/gRQfwQQQAABBBBAAAEEEEAAAQQQQAABBGIsQAA0xo1L1RBAAAEEEEAAAQQQQAABBBBAAAEEEEi6AAHQpD8B1B8BBBBAAAEEEEAAAQQQQAABBBBAAIEYCxAAjXHjUjUEEEAAAQQQQAABBBBAAAEEEEAAAQSSLlCcdIC1Uf+ZM2dGfpsGDRpYw4YNXb7Lli2zlStXRn6PfMxQda5fv74tXLgwH4uXkzK1aNHC5btmzRpbtGhRTu6Rj5mq3kuXLrVVq1blY/EiL5Oebf1eKy1ZssRWr14d+T3yMcNGjRpZ3bp1bfHixflYvMjLVFRUZM2bN3f5qo3V1klIderUsWbNmsX62W7btm0SmpI6IoAAAggggAACCCBQkAIEQNdCs5WUlER+F/0R7QdLFADNxT0iL3QEGare9erVS0x9Rea3s4IlSWpn1TtJz7YCRH5bKyiWlLZW8DNJv9Phdtbvd1La2f8sU6A7SXVWvUkIIIAAAggggAACCCBQ+wIMga/9NqAECCCAAAIIIIAAAggggAACCCCAAAIIIJAjAQKgOYIlWwQQQAABBBBAAAEEEEAAAQQQQAABBBCofQECoLXfBpQAAQQQQAABBBBAAAEEEEAAAQQQQAABBHIkQAA0R7BkiwACCCCAAAIIIIAAAggggAACCCCAAAK1L0AAtPbbgBIggAACCCCAAAIIIIAAAggggAACCCCAQI4ECIDmCJZsEUAAAQQQQAABBBBAAAEEEEAAAQQQQKD2BQiA1n4bUAIEEEAAAQQQQAABBBBAAAEEEEAAAQQQyJEAAdAcwZItAggggAACCCCAAAIIIIAAAggggAACCNS+AAHQ2m8DSoAAAggggAACCCCAAAIIIIAAAggggAACORIgAJojWLJFAAEEEEAAAQQQQAABBBBAAAEEEEAAgdoXIABa+21ACRBAAAEEEEAAAQQQQAABBBBAAAEEEEAgRwIEQHMES7YIIIAAAggggAACCCCAAAIIIIAAAgggUPsCRaVeqv1ixLsEy5Yti7yCxcXFVq9ePZfvypUrraSkJPJ75GOGqrd+li9fno/Fy0mZGjVq5PJds2aNrVixIif3yMdMVe+kPdv+77TaWe2dhKQ616lTJ3HPttpWn9t6xpOQioqKrGHDhq6d4/ps+5/VSWhP6ogAAggggAACCCCAQKEJFBdagQuxvPrjPuqkPyb9pO1c3MPPP59e/Xonpb6p9kmrdxKfbbV5kto5yb/TSXy+k1Tn1M9v3iOAAAIIIIAAAggggEDtCRAAXQv2c+fOjfwuTZo0sebNm7t8lyxZYrnoZRp5oSPIsGnTpta4cWPLhWkExctJFh06dHD5qtdUUuqtIEn79u0tSc92s2bNTM+30qJFixLTI7JFixauN3tSnm0Ft9u1a+faedWqVYn5na5bt661bdvWPdtx7fXqf1a7xuUfBBBAAAEEEEAAAQQQyCuB6Lsm5lX1KAwCCCCAAAIIIIAAAggggAACCCCAAAIIJFmAAGiSW5+6I4AAAggggAACCCCAAAIIIIAAAgggEHMBAqAxb2CqhwACCCCAAAIIIIAAAggggAACCCCAQJIFCIAmufWpOwIIIIAAAggggAACCCCAAAIIIIAAAjEXIAAa8wameggggAACCCCAAAIIIIAAAggggAACCCRZgABoklufuiOAAAIIIIAAAggggAACCCCAAAIIIBBzAQKgMW9gqocAAggggAACCCCAAAIIIIAAAggggECSBQiAJrn1qTsCCCCAAAIIIIAAAggggAACCCCAAAIxFyAAGvMGpnoIIIAAAggggAACCCCAAAIIIIAAAggkWYAAaJJbn7ojgAACCCCAAAIIIIAAAggggAACCCAQcwECoDFvYKqHAAIIIIAAAggggAACCCCAAAIIIIBAkgUIgCa59ak7AggggAACCCCAAAIIIIAAAggggAACMRcgABrzBqZ6CCCAAAIIIIAAAggggAACCCCAAAIIJFmAAGiSW5+6I4AAAgggkBCB0tI1Vrp6eUJqSzURQAABBBBAAAEEEEAgLFAcfsM2AggggAACCCAQF4HSNatt+binvZ+nbPXscWZeELSoUStrsOEfrPE2f7a6zTvHparUAwEEEEAAAQQQQAABBCoQIABaAQ6HEEAAAQQQQKAwBdYsn2cLXj7VVs/4vEwFSpfNcQHR5ROet+Z7DrIGG+1Z5jhvEEAAAQQQQAABBBBAIH4CDIGPX5tSIwQQQAABBBItUFpaagtfPbNc8LMMSslyW/j6Wbbq16/L7OYNAggggAACCCCAAAIIxE+AAGj82pQaIYAAAgggkGiBFZNeslXT/lO5gTdEfvG/B1Z+HmcggAACCCCAAAIIIIBAQQsQAC3o5qPwCCCAAAIIIJAqsGLCsNRdGd+v/vVLK1nwU8bjHEAAAQQQQAABBBBAAIHCFyAAWvhtSA0QQAABBBBAICSwes6E0LvKN7M9v/IcOQMBBBBAAAEEEEAAAQTySYAAaD61BmVBAAEEEEAAgZoLeEPbs0rZnp9V5pyMAAIIIIAAAggggAACtS1AALS2W4D7I4AAAggggECkAnXX2Sir/Oqus2FW53MyAggggAACCCCAAAIIFJYAAdDCai9KiwACCCCAAAKVCDTouk8lZ/x2uE6LDa24dfffdrCFAAIIIIAAAggggAACsRMgABq7JqVCCCCAAAIIJFug4RZHWVV7dTbdqX+ysag9AggggAACCCCAAAIJECAAmoBGpooIIIAAAggkSaCobgNrvt8DVqdphwqr3WTHS6zBRntWeA4HEUAAAQQQQAABBBBAoPAFCIAWfhtSAwQQQAABBBBIESj25gFtecRL1nDL46yoXpMyR4vb9bIWBzxmjXufWWY/bxBAAAEEEEAAAQQQQCCeAsXxrBa1QgABBBBAAIGkC9RptK412/1aa7rLlVYy/wcrXb3M6jbrZHUat046DfVHAAEEEEAAAQQQQCBRAgRAE9XcVBYBBBBAAIHkCRTVrW/FrTZLXsWpMQIIIIAAAggggAACCDgBhsDzICCAAAIIIIAAAggggAACCCCAAAIIIIBAbAUIgMa2aakYAggggAACCCCAAAIIIIAAAggggAACCBAA5RlAAAEEEEAAAQQQQAABBBBAAAEEEEAAgdgKEACNbdNSMQQQQAABBBBAAAEEEEAAAQQQQAABBBAgAMozgAACCCCAAAIIIIAAAggggAACCCCAAAKxFSAAGtumpWIIIIAAAggggAACCCCAAAIIIIAAAgggQACUZwABBBBAAAEEEEAAAQQQQAABBBBAAAEEYitAADS2TUvFEEAAAQQQQAABBBBAAAEEEEAAAQQQQIAAKM8AAggggAACCCCAAAIIIIAAAggggAACCMRWgABobJuWiiGAAAIIIIAAAggggAACCCCAAAIIIIAAAVCeAQQQQAABBBBAAAEEEEAAAQQQQAABBBCIrQAB0Ng2LRVDAAEEEEAAAQQQQAABBBBAAAEEEEAAAQKgPAMIIIAAAggggAACCCCAAAIIIIAAAgggEFsBAqCxbVoqhgACCCCAAAIIIIAAAggggAACCCCAAAIEQHkGEEAAAQQQQAABBBBAAAEEEEAAAQQQQCC2AgRAY9u0VAwBBBBAAAEEEEAAAQQQQAABBBBAAAEECIDyDCCAAAIIIIAAAggggAACCCCAAAIIIIBAbAUIgMa2aakYAggggAACCCCAAAIIIIAAAggggAACCBAA5RlAAAEEEEAAAQQQQAABBBBAAAEEEEAAgdgKEACNbdNSMQQQQAABBBBAAAEEEEAAAQQQQAABBBAgAMozgAACCCCAAAIIIIAAAggggAACCCCAAAKxFSAAGtumpWIIIIAAAggggAACCCCAAAIIIIAAAgggQACUZwABBBBAAAEEEEAAAQQQQAABBBBAAAEEYitAADS2TUvFEEAAAQQQQAABBBBAAAEEEEAAAQQQQIAAKM8AAggggAACCCCAAAIIIIAAAggggAACCMRWgABobJuWiiGAAAIIIIAAAggggAACCCCAAAIIIIAAAVCeAQQQQAABBBBAAAEEEEAAAQQQQAABBBCIrQAB0Ng2LRVDAAEEEEAAAQQQQAABBBBAAAEEEEAAAQKgPAMIIIAAAggggAACCCCAAAIIIIAAAgggEFsBAqCxbVoqhgACCCCAAAIIIIAAAggggAACCCCAAAIEQHkGEEAAAQQQQAABBBBAAAEEEEAAAQQQQCC2AgRAY9u0VAwBBBBAAAEEEEAAAQQQQAABBBBAAAEECIDyDCCAAAIIIIAAAggggAACCCCAAAIIIIBAbAUIgMa2aakYAggggAACCCCAAAIIIIAAAggggAACCBAA5RlAAAEEEEAAAQQQQAABBBBAAAEEEEAAgdgKEACNbdNSMQQQQAABBBBAAAEEEEAAAQQQQAABBBAgAMozgAACCCCAAAIIIIAAAggggAACCCCAAAKxFSAAGtumpWIIIIAAAggggAACCCCAAAIIIIAAAgggQACUZwABBBBAAAEEEEAAAQQQQAABBBBAAAEEYitAADS2TUvFEEAAAQQQQAABBBBAAAEEEEAAAQQQQIAAKM8AAggggAACCCCAAAIIIIAAAggggAACCMRWgABobJuWiiGAAAIIIIAAAggggAACCCCAAAIIIIAAAVCeAQQQQAABBBBAAAEEEEAAAQQQQAABBBCIrQAB0Ng2LRVDAAEEEEAAAQQQQAABBBBAAAEEEEAAAQKgPAMIIIAAAggggAACCCCAAAIIIIAAAgggEFsBAqCxbVoqhgACCCCAAAIIIIAAAggggAACCCCAAAIEQHkGEEAAAQQQQAABBBBAAAEEEEAAAQQQQCC2AgRAY9u0VAwBBBBAAAEEEEAAAQQQQAABBBBAAAEECIDyDCCAAAIIIIAAAggggAACCCCAAAIIIIBAbAUIgMa2aakYAggggAACCCCAAAIIIIAAAggggAACCBAA5RlAAAEEEEAAAQQQQAABBBBAAAEEEEAAgdgKEACNbdNSMQQQQAABBBBAAAEEEEAAAQQQQAABBBAgAMozgAACCCCAAAIIIIAAAggggAACCCCAAAKxFSAAGtumpWIIIIAAAggggAACCCCAAAIIIIAAAgggQACUZwABBBBAAAEEEEAAAQQQQAABBBBAAAEEYitAADS2TUvFEEAAAQQQQAABBBBAAAEEEEAAAQQQQIAAKM8AAggggAACCCCAAAIIIIAAAggggAACCMRWgABobJuWiiGAAAIIIIAAAggggAACCCCAAAIIIIAAAVCeAQQQQAABBBBAAAEEEEAAAQQQQAABBBCIrQAB0Ng2LRVDAAEEEEAAAQQQQAABBBBAAAEEEEAAAQKgPAMIIIAAAggggAACCCCAAAIIIIAAAgggEFsBAqCxbVoqhgACCCCAAAIIIIAAAggggAACCCCAAAIEQHkGEEAAAQQQQAABBBBAAAEEEEAAAQQQQCC2AgRAY9u0VAwBBBBAAAEEEEAAAQQQQAABBBBAAAEECIDyDCCAAAIIIIAAAggggAACCCCAAAIIIIBAbAUIgMa2aakYAggggAACCCCAAAIIIIAAAggggAACCBAA5RlAAAEEEEAAAQQQQAABBBBAAAEEEEAAgdgKEACNbdNSMQQQQAABBBBAAAEEEEAAAQQQQAABBBAgAMozgAACCCCAAAIIIIAAAggggAACCCCAAAKxFSAAGtumpWIIIIAAAggggAACCCCAAAIIIIAAAgggQACUZwABBBBAAAEEEEAAAQQQQAABBBBAAAEEYitAADS2TUvFEEAAAQQQQAABBBBAAAEEEEAAAQQQQKA4jgTz5s2zESNG2IQJE2zq1KnWvn1722GHHWz//fe34uL0Vf7222/tmWeesZ9++smaNGliPXr0sL59+9pGG20URyLqhAACCCCAAAIIIIAAAggggAACCCCAQCIE0kcDC7jqY8eOtSuvvNJmzZplRUVF1qpVK/v+++9t1KhR9uqrr9pdd91lDRo0KFPDZ5991gYNGuT2NW3a1FauXGlffPGFDR061G666Sbr3bt3mfN5gwACCCCAAAIIIIAAAggggAACCCCAAAKFIRCrIfALFy60Cy64wAU/jzzySHvhhRds+PDh9vjjj1uXLl1s/Pjxdu+995ZpmW+++cbuvPNOq1+/vl1//fX2yiuv2GuvvWbnnnuuLVu2zC666CKbMWNGmWt4gwACCCCAAAIIIIAAAggggAACCCCAAAKFIRCrAOhzzz3ngpZ9+vSxs846y1q2bOlaQcHPM844w22/8cYbVlJSErTOI488YqWlpXbcccfZbrvt5nqN1qtXzw4//HA77LDDbNWqVfb8888H57OBAAIIIIAAAggggAACCCCAAAIIIIAAAoUjEJsA6PLly01D2RW8vOKKK1wgM9wMO+20k5133nmuZ6eCmkpLly61Tz75xG3vtdde7jX8j7/vpZdestWrV4cPsY0AAggggAACCCCAAAIIIIAAAggggAACBSAQmzlAJ06caBoC36tXr6DnZ9i/Tp06rkdneJ+GxKv3Z+fOnW299dYLH3Lb3bp1s2bNmtmCBQtsypQpLIhUTogdCCCAAAIIIIAAAggggAACCCCAAAII5LdAbAKgs2fPdtIbb7yxC2pqLs/PPvvMvvvuO+vUqZNpWPxBBx1kCoT6SSvEK62zzjr+rnKvOrZo0SL7+eefMwZAFy9ebHPnzi13rXbUrVvX9UpNe7AGO8P10Lbuk4Skha2UklLf1DZNSr39dk7is602T2K9k/Zsq531nCel3n49k/Rsq41JCCCAAAIIIIAAAgggkB8CsQmAzpw504k2adLErr32WnvzzTfdH5f6Y0u9N7UK/HvvvedWdW/cuLE7d8mSJe61ogBo8+bNy5zr3qT8oyHyAwYMSNn737dt2rSxkSNHpj0W1U6V0S9nVHnmez5t27bN9yJGXr7i4mJLWr2T+GzrwanoMynyBytPMkzasy12Lb6XtHr7c3PnyWNHMRBAAAEEEEAAAQQQQCAhAr91hyzwCs+aNcvV4JlnnnEBx4svvtit5q5A6M0332ytWrWyL7/80v7xj38ENdUcoEoa5p4pNW3a1B3SHKMkBBBAAAEEEEAAAQQQQAABBBBAAAEEECgsgdj0AA0vbKRFkPbee++gJbQA0jXXXONWhh82bJgdffTR1q5dO1NvUaWVK1cG56ZurFixwu1q0KBB6qHgveYP3X333YP34Q315MpF8FTDCbXgk5LqHl7ZPnz/uG2rF6Tq7rdL3OqXrj4NGzZ0u9esWVPhs5ru2kLep3on7dnW862kzyS1dxKSPsc0FLyiz+G4OSTxd1ptrP+OxvnZ9ts1bs8r9UEAAQQQQAABBBBAIA4CsQmAaqi5knpzhoOffiP17NnTND/opEmT3I8CoK1bt3aHtXhSpqT5P5X8YGm683bbbTfTT6Y0ffr0TIeqvV/l8QOgGsq/bNmyaudVSBeqR66mMJg3b14hFbtGZe3QoYO7XgGxpNRbwZL27dtbkp5tfXb5Pc41r3BSgvwtWrRwn2VJebY1LYsfKFOAPyn11hdXGu6v/6bGNdjtf1bX6AOfixFAAAEEEEAAAQQQQCAnArEZAu8HQCv6A6Rjx44OccaMGe7VD4D6Qc50wn5wlHnL0umwDwEEEEAAAQQQQAABBBBAAAEEEEAAgfwWiE0A1F9IQqu1ZxoOPn/+fNcaG220kXsNX+MPoQ8314IFC9zq7uqxs8kmm4QPsY0AAggggAACCCCAAAIIIIAAAggggAACBSAQmwDolltu6YbXaSj42LFjy9Grl6eGv2sYXvfu3d1xzd3ZrVs303DT//znP+Wueffdd10wVef4K8eXO4kdCCCAAAIIIIAAAggggAACCCCAAAIIIJC3ArEJgGo+zGOOOcZBDxw40ObMmROgq0fo4MGD3XyCffr0CeZf0wlaEEnpoYcecnOTuTfePzNnzrQnn3zSvT388MP93bwigAACCCCAAAIIIIAAAggggAACCCCAQAEJxGYRJJn/8Y9/tPfee8+++uorO+mkk2znnXc2zQk6atQoGzdunHXt2tWuvPLKMs2j1dvVI3T8+PF2yimn2O9+9ztbvXq1vfXWWy6Iqjz69u1b5hreIIAAAggggAACCCCAAAIIIIAAAggggEBhCMQqANqgQQO744477MEHH7Thw4fbyy+/7FpBqysr0Hn++ecHqyz7zaMh8XfddZfdfvvt9sYbb9gTTzzhDmn/YYcdZqeffrppDlASAggggAACCCCAAAIIIIAAAggggAACCBSeQFGplwqv2JWXWNWaOnWqG/auBYyqEsRUz8/Jkyebru3cubM1adKk8htV4Yzp06dX4azsTlHZmjdv7i7S4k6a+zQJqWnTpm4+Vk1RkJSkXsxKej5nzZqViGoXFRVZ+/btLUnPtr6o0fOtNHfuXFuxYkUi2rpFixamKUxmz56diPrqv0Xt2rVzdVUbq62TkPSlohYe1PQ0K1eujGWV/c/qWFaOSiGAAAIIIIAAAgggUOACseoBGm4LBVA6deoU3lXpdnFxsW222WaVnscJCCCAAAIIIIAAAggggAACCCCAAAIIIFAYAoztLox2opQIIIAAAggggECkAosWLTJ9Yayfyy+/PNK8q5rZRhtt5O5/4IEHVvWStXqe5pEnIYAAAggggAACCBS+AAHQwm9DaoAAAggggAACCCAQocCvv/5qxx9/vPXr1y/CXMkKAQQQQAABBBBAoLYEYjsEvrZAuS8CCCCAAAIIIFAIAur52bBhQ1dUTQNE+k3g6quvtscff9y0wCYJAQQQQAABBBBAoPAF+L/dwm9DaoAAAggggAACCGQtoIXXkrKIYtY4XIAAAggggAACCCAQKwGGwMeqOakMAggggAACCCCAAAIIIIAAAggggAACCIQF6AEa1mAbAQQQQAABBBBIiMCaNWvss88+c7Vdb731rFOnTkHNp0yZYjNmzLDmzZtbt27d3P6ZM2faRx99ZF999ZV16dLFevfubVtuuaXVqVPx9+kLFiywl19+2SZNmmStWrWyXXbZxXr06FHhdStXrnT30Y3XX399a9++fVC28MacOXNs8uTJbtcWW2xhTZo0CR9228rr3XfftYkTJ5rm9tTCS5tvvrn7adasWZnzp02bZr/88ouprkqlpaX2ySefuG2VQWVZtWqVffnll26f8mncuLFpsaR33nnHOnToYIcccoitWLHC5aOTNttsM2vRooU7P90/S5YssbFjx7pDXbt2dUbpzmMfAggggAACCCCAQPUFCIBW344rEUAAAQQQQACBghVQ4K1Pnz6u/JdddpndcMMNQV1uu+02GzRokO2+++725ptv2sknn+zmxAxO+N+GgplPPfWUdezYMfWQe3/99dfbzTffbFpxPpx69uzpgqLhfeHt6dOnB2X729/+ZhdddFH4cLCtwOqJJ57o3itQud122wXHtPHYY49Z//79TYHN1KQpAG6//XY75ZRTgkMPPfSQ/fWvfw3eK3jqG51//vnufAVd/X0ffvih3XXXXc7Av0hlffLJJ22//fZzu6666iobOHCgf7jc64MPPmjnnXee2//dd98RAC0nxA4EEEAAAQQQQKDmAhV/ZV/z/MkBAQQQQAABBBBAoEAFFCQ98MADXfBTvSV33HFH23bbbYPemyNHjnRBx+XLl5er4WmnneaCiQp+Ktj4hz/8wY488kjXi3L06NEuiDhv3rxy10W1Y/jw4XbSSSe54GfLli3t0EMPtVNPPdW22mord4vFixe79xdccEFwS/XgVP3atGnj9mmhKL3XT+fOnYPz/I3777+/TPBT+3feeWfbZ599bIMNNnCnPfHEE+410z+PPvqoO6TrNtlkk0ynsR8BBBBAAAEEEECgBgIEQGuAx6UIIIAAAggggECcBTRE/tVXX7VzzjnHpk6d6oZ6f/rpp26IuIbAK6m3pno8hpOuUXBQSb0yv/32W3vjjTdcsPDHH3+0K664wgUm58+fH74s0u3LL7/cNMxfQ95//vlne/bZZ+0f//iHG1qvumgYv5LKqWCoknq6qn4KlirVr1/fvde+Cy+80O0L//Pwww+7Ye/33nuvGxZ/xx13uN6qCpz6PVM1RF9TB6RL48aNs88//9wdUrCWhAACCCCAAAIIIJAbAQKguXElVwQQQAABBBBAIBYCe+yxh915550Wni9Tc3k+99xzQf1GjBgRbGvDH07fsGFDe/HFF8sMkVdw8LrrrrPjjjuuzDVRvpk9e7YLuipPBW9T5wbVnKcqQ4MGDdzcp34QsjplUBD0jDPOsF69ermh7H379nXZKKCpuio9/vjj7jX1Hw3RV2rUqJEdccQRqYd5jwACCCCAAAIIIBCRAAHQiCDJBgEEEEAAAQQQiKPAxRdfnLZaGuKtRZKUZs2aFZyjXpf+IkF/+tOfrF27dsGx8IZ6aPoBwvD+KLZVLj/oqZ6fc+fOLZftsccea0uXLnWBUs11Wp2kBY723HPPtJfKR8FjpaefftotnuTe/O8fOfmB0YMPPjiwDJ/DNgIIIIAAAggggEA0AgRAo3EkFwQQQAABBBBAIJYCGkKeKSnIp6SV0f2kId+aO1Rpp5128neXe+3evbupJ2Yukoau+z0xtVDRpptu6oa3Dx061Px5RxV8rWwF+8rKVtmcnQoAK2nhpNdee61MdlqZXivOKzH8vQwNbxBAAAEEEEAAgcgFCIBGTkqGCCCAAAIIIIBAfATWX3/9jJXR0G0l9Wb009dff+1vuuHlwZs0G+kWFkpzWrV2PfDAA7b99tu7axWA1ArvWoRJCxxp9fpbbrnFzQ1arcz/d9HGG29c4eWaS9TvJev39vQv8Bc/6tSpk/Xr18/fzSsCCCCAAAIIIIBADgQIgOYAlSwRQAABBBBAAIG4CGgez2ySeoD6ad111/U30762b98+7f4odrZt29bUy/L66683DVX3U0lJialX6KWXXmoKYA4ZMsQ/lPVr69atK7ymcePGwdyemgt14cKF7nz1kB02bJjbPv7442vcE7XCQnAQAQQQQAABBBBAwAiA8hAggAACCCCAAAIIRCagBZL8NG3aNH8z7at6ZlaWwr1LU89dtmxZ6q4y7xWA1FyjWoV+0qRJNnjwYNt///2D+UFXrlxpZ555pt1zzz1lrovyjT8MXmX1g57Dhw8PVp5n+HuU2uSFAAIIIIAAAgikFyAAmt6FvQgggAACCCCAAALVEAgPa//pp58qzCHT8fDcnOH5RVMzq0oA1b+ma9eudtZZZ5lWrNcq8TfeeKN/yJ555plgO+oNzYPq90B97rnnXPYKgCrtuOOObn5S94Z/EEAAAQQQQAABBHImQAA0Z7RkjAACCCCAAAIIJE9g1113NfW8VNIK7JnSuHHjMs7B6c8tqmsVrMyUPvnkk7SHNNx83333NS3gNHr06HLnaFh///79bdttt3XHlE9paWlwnr86fXhfcLAaG34vz7feesstiPT666+7XPz91ciSSxBAAAEEEEAAAQSyECAAmgUWpyKAAAIIIIAAAghULKDgpxYbUlLA75133kl7wVVXXVUm6Bg+ScPomzZt6nY99dRTNn/+/PBht63elAp0pktaeOjVV1+1H374wQYMGJDuFLfPD3CqJ6Yf9NQBf95TDZFfvHhxxuureuCEE06wunXr2vLly+2SSy4xzQGqe/hOVc2H8xBAAAEEEEAAAQSqJ0AAtHpuXIUAAggggAACCCCQQeCuu+6yrbfe2h094IAD7OmnnzYtPqS0YMECO/HEE80fDu52pvyjYOQxxxzj9s6YMcOd//nnn7uAqYbN33333XbcccdZvXr1Uq7871v1QtWQd6Xnn3/ezf0ZHkqvxYjOP/98U55KBx10kHv1/2nZsqW/aQMHDrR///vfph6r1U3rrbee7bnnnu5yrUavpHu2aNHCbfMPAggggAACCCCAQG4FCIDm1pfcEUAAAQQQQACBxAk0adLE9c5U4E+9HY866ihTULF79+6mleEfffRR22677WznnXfOaKMApb+gkubt1HB1BQw32GADO/vss029PP1FhVIz0RyiCnw2a9bMHTrnnHPc/bfcckvr1q2btWvXzgYNGuSOnX766aafcNp9992DHqF///vfbbfddrPLLrssfErW2/5iSH6vU4a/Z03IBQgggAACCCCAQLUFCIBWm44LEUAAAQQQQAABBDIJdOzY0d544w3be++93SmLFi1yq7EXFxe7ldjffvttFwzNdL2CpV999ZX94Q9/MF2jpDzq169v6uE5cuRI6927d6bLTcHOjz/+2I4++mhTQFSB2LFjx9qECRNMQ9uV/5AhQ9xPak9SBTy1YrwCuH4aP368v1mtV/WEVfBXSTa///3vq5UPFyGAAAIIIIAAAghkL1DkfQv924zv2V/PFVUQmD59ehXOyu4U9axQzwclzYu1bNmy7DIo0LM1H5jmFps5c2aB1iD7Ynfo0MFdtHr1aps1a1b2GRTgFRr62L59+0Q92+ql5M8s62xZAABAAElEQVR3N3fuXFuxYkUBtlz2RVZvLgUeKlrkJPtc8/cKBWHU80xJbay2TkLS3Idt27Z1i78o8BTH5H9Wx7FuUdRp6tSpLvip4KV6fvpzbFY1b/1/joKh+m9hda7XkHcNnZ8yZYrrCbrVVluZ/l+qKkn/H7d06VLr1KmTNWjQoCqXpD1HZVfgU/8Po96kN9xwQ9rz2IkAAggggAACCCAQvcB/v06PPl9yRAABBBBAAAEEEEDACSjwp5/qJq0Kr4WKqpv0pXGPHj3cT7Z5RBXc1qJMCn7qS76TTz4522JwPgIIIIAAAggggEANBBgCXwM8LkUAAQQQQAABBBBAoDIBLcB0yy23uNP69etnG2+8cWWXcBwBBBBAAAEEEEAgQgF6gEaISVYIIIAAAggggAACCEhg1KhR9vXXX7v5Rp999lk3Z6n213QxJeVBQgABBBBAAAEEEMhOgABodl6cjQACCCCAAAIIIIBApQI///yz/fnPfy5z3pVXXml9+/Yts483CCCAAAIIIIAAArkXIACae2PugAACCCCAAAIIIJAwAQ1z16JJWvCsc+fOdswxx9jAgQMTpkB1EUAAAQQQQACB/BAgAJof7UApEEAAAQQQQAABBGIksM0229jixYttxowZbgX5GFWNqiCAAAIIIIAAAgUnwCJIBddkFBgBBBBAAAEEEECgEASKi4sJfhZCQ1FGBBBAAAEEEIi9AAHQ2DcxFUQAAQQQQAABBBBAAAEEEEAAAQQQQCC5AgRAk9v21BwBBBBAAAEEEEAAAQQQQAABBBBAAIHYCxAAjX0TU0EEEEAAAQQQQAABBBBAAAEEEEAAAQSSK0AANLltT80RQAABBBBAAAEEEEAAAQQQQAABBBCIvQAB0Ng3MRVEAAEEEEAAAQQQQAABBBBAAAEEEEAguQIEQJPb9tQcAQQQQAABBBBAAAEEEEAAAQQQQACB2AsQAI19E1NBBBBAAAEEEEAAAQQQQAABBBBAAAEEkitAADS5bU/NEUAAAQQQQAABBBBAAAEEEEAAAQQQiL0AAdDYNzEVRAABBBBAAAEEEEAAAQQQQAABBBBAILkCBECT2/bUHAEEEEAAAQQQQAABBBBAAAEEEEAAgdgLFMe+hlQQAQQQQAABBBBAoJzA6tWrraSkpNz+fNxRVFRk9evXz8eiUSYEECgQgRUrVhRISc2Ki4utbt26BVNeCooAAggUggAB0EJoJcqIAAIIIIAAAghELKAA6PLlyyPONTfZKRBAADQ3tuSKQFIEFABds2ZNQVS3cePGBEALoqUoJAIIFJIAQ+ALqbUoKwIIIIAAAggggAACCCCAAAIIIIAAAghkJUAANCsuTkYAAQQQQAABBBBAAAEEEEAAAQQQQACBQhIgAFpIrUVZEUAAAQQQQAABBBBAAAEEEEAAAQQQQCArAQKgWXFxMgIIIIAAAggggAACCCCAAAIIIIAAAggUkgAB0EJqLcqKAAIIIIAAAggggAACCCCAAAIIIIAAAlkJEADNiouTEUAAAQQQQAABBBBAAAEEEEAAAQQQQKCQBAiAFlJrUVYEEEAAAQQQQAABBBBAAAEEEEAAAQQQyEqAAGhWXJyMAAIIIIAAAggggAACCCCAAAIIIIAAAoUkQAC0kFqLsiKAAAIIIIAAAggggAACCCCAAAIIIIBAVgIEQLPi4mQEEEAAAQQQQAABBBBAAAEEEEAAAQQQKCQBAqCF1FqUFQEEEEAAAQQQQAABBBBAAAEEEEAAAQSyEiAAmhUXJyOAAAIIIIAAAggggAACCCCAAAIIIIBAIQkUF1JhKSsCCCCAAAIIIIAAAtUVuOaaa2zEiBF2yCGH2OWXX15hNv3797e33nrLjj32WLvgggsqPDeXBydMmODKsP7669uwYcNyeSvyRgCBGAn8/PPPdvDBB2dVo88++6zK51944YX2wQcf2HXXXWd77713hdfttttutnTp0grPST2oz+t99903dXdO3vvle+WVV6xt27Y5uQeZIoBA7QsQAK39NqAECCCAAAIIIIAAAmtB4Mcff7TPP//cevfuXendvv/+e3eu/jCuzbRkyRJXjoULF9ZmMbg3AggUmMCKFSvcZ0euij1p0iSX/9y5cyu9xZdffmmLFy+u9LzwCXPmzAm/zem2X75Vq1bl9D5kjgACtStAALR2/bk7AggggAACCCBQ2AKlpVb0xedW9MnHVjT1F7PVq81at7Y1PXtZ6W67mzVsVNj1o/QIIIBASGCuFyR7ZOp0e3fuPJu6YqU1rlPHejRrake0b2t7rNsydGb+bL733nu2zjrr1FqBPvroIyspKSlz/6FDh9oNN9xg3bp1s6eeeqrMMb1Rr3cSAgggEKUAAdAoNckLAQQQQAABBBBIkoA3pLHOQw9Yne8muFqX/q/uRd7Qy7reT+m/37eSU8/w/pLtkiQV6ooAAjEVGDV/gZ03/jtbFArmLfG23/GCofrZu/W6dvOmG1sDLyiaT2mLLbbwvpdqXWtF2nLLLcvd+8MPP3T7GjVqZFtttVW54+xAAAEEohYgABq1KPkhgAACCCCAAAJJEFizpkzwU1UuSql3kTdsu+69g63kov5mrVqlHC3st8uXL7fvvvvONEfnggULrGvXrq4nU4cOHcpVbNy4cVZcXGybbrqpaRj+v//9b9t5551to402Knfu2LFj7dNPP3UBgZ49e5Y7Pm/ePJs2bZo1bdrUunQpG1he7fW+VXmUunfvbnVSgjA//PCDm4dvww03tMaNGwd556Iu8+fPt6+++somTpzo6tmrVy/vEYjXMxAAspEIgfGLl9iZY7+1FV6v90zptdlzrbhosv19s00ynVKQ+zV8XXMiK+2yyy61Ekxd4/03R5+5X3/9tTfQYLXpM0W9R+vWrVuhqa7TZ5GmP9Hn83bbbWft2rXLeI16qupz+IsvvrD11lvPdthhB2vevHnG8zmAAAKFI0AAtHDaipIigAACCCCAAAJ5I1D0+WdBz8+KClWkXqIjhtuaP51S0WkFdezBBx80LQCSOi+nAo5//vOf7ZZbbjH1avLT1ltvbe3bt7c77rjDDj/88GAo6K233ury0XlPPPGEXXHFFfbTTz/5l9nmm29u1157bfBeG99++63ttNNO1rlzZ5syZUqZYwqs9u3b1+37+OOPrU+fPsFx/VG/7bbbujL/+uuvQQA06rroPhrWqgVMFKTwk4IUqt+VV17pgsH+fl4RKBSBayb/UGHw06/HS7Pm2GHt2toO67TwdxXs66JFi+zoo4+2N99801auXOnqUVRUZDfeeONarZMCklqQTsHPcFLPUn12pvuySOfpc/qhhx4yfSHjp4YNG7r9WrxJdQmnyZMn2/7772+aE9RP+lwfMGCAXXXVVf4uXhFAoEAF8qtvfoEiUmwEEEAAAQQQQCBpAkUfj6pSldVXqmi090drlisAVynzWjhJgb1TTjnF6tevb6effro99thjdtttt7nAo/5QHjx4sN19993lSqZAwqmnnmr641u9P/W6zz77uPMUrDz55JPtl19+sfPPP9+ee+45F0TV4iLHHHNMmbwU1NQqxVrhWcHQcHrjjTeCt++8806wrQ3Nwaf8tKjTuuuu647loi5HHHGECxToHjfffLONGDHCFOjt1KmTC4oeddRRZcrFGwQKQeCHZcvsy0VVX8TnuV9nFkK1KixjqdfT9YQTTrCXX37Z9SgfMmSI/etf/3Jf4vTv39/CnzcVZlTDg+oRry9vFPw89NBDXcDzySeftBNPPNHGjBlj22+/fdrFnvSFy+23324NGjRwn0XDhg2zM888073XlzSpXy6pmHvttZfNnj3bfQ4PGjTIfVarB6kCoPfdd18Na8LlCCBQ2wL0AK3tFuD+CCCAAAIIIIBAAQoUecE6F9yspOyuf433B6RNn2bWdeNKzl47h9Vj6KWXXqrwZhpqnpo0VFwBTqV77rnHBQL8cy644AI7++yzXfDz8ccft4suusg/5F6V3wYbbGDqYdSiRQtTXgqCKjCqP+rVu0p/1IcDhAp+qvforFmzgrwUZP3jH/9o//znP+311193Q0D9g+qlpTyVtwKgl112mX8oqO9BBx3k9uWiLq+99popyKDerhpyGh5mqmCFghgK7ipwsueeewZlYwOBfBfQ8Pds0rjFS7M5Pefn6gsWBQIrSvr82n333YNTFDx8/vnnrXfv3m7aDn/aDPUI1ZQfa6MXqIKw5557rvtMGzhwYJlemPqs7NGjh/us1Tn+nKKqwDPPPON6ouuzSL059ap08MEHuyH86k2qnvp/+ctfrEmTJu6Y/tGXS/qySEPflZSvAqkKmKonqb70IiGAQOEK0AO0cNuOkiOAAAIIIIAAArUnsGpluTk/KypMkbdycr6kpV5v1OnTp1f4owBhalqyZInpj3D9Mayh7KlJf1wrqadluqReUwp+KilQqaR56TSnpxYBCQc/daxjx46mwGpqOvDAA90uBUD9pF5LmrNOvUr1x7uCAStWrPAPBwFQ/9pc1MUPiFx99dVlgp8qhOb/9HuzqscsCYFCEliuL3GySNmen0XW1Tr1xRdftGeffbbCH81PHE7qva3017/+NZgywz9++eWXBz3J/X25eNXq9eohr89CBSJT02mnneY+S0eNGuXO84+/+uqrbvOSSy4Jgp/+MQVw1RNUAd/w0Hgd1xQdfvDTP/+QQw5xm+HpSfxjvCKAQGEJ0AO0sNqL0iKAAAIIIIAAAvkhoBWFvbkkq5pK82gBnOOPP94Ny66o7Brm7gcA/PMUxNMfzuGknp1amOObb74JgozhuS/D52rBjtTkz2mnhUXSJfWUVLAhnH7/+9+7OUbff/99F+RUz663337b1FuqX79+bo5N9YBS4EA9uhTY0Bx66sm1/vrru6xyURct9qSk+T4VuEhN/gJRqUP3U8/jPQL5JtD5f19YVLVcnRtW3NuyqvlEdZ56vVe2kI8WFQon/7Np1113De9221qETXMRV9aTvtyFWe7wP1PUe15zHKdLmgf0s88+c1OCaMEiJfVAV9KUH6lJ836qB3+6lO4z2u89qt76JAQQKGwBAqCF3X6UHgEEEEAAAQQQqBWB0h5bWdGvv805WVEhStt3MGvTtqJT1uox9b5s06ZNhffMNFxUi/xoGLcWDxo9erTNmDEjyEcrvVeU0q367gcZNEdmupRuv4aiKgiqXl0jR450QU9/Pj4FQDVMXgFQDYNXANQPUvjD3/37RFkX9aRSL1QlzXVaUdL8peqdmsm4oms5hkBtCGzdvJmtW6/Y5q76bWGvisrx+1b/nWe3onPW5jF9kdJaX1pVMWmBNf1O67My03XpPpuqmH2VT5s4caI7Vz3af/e731V43aRJk9zxVd5oA33ho+R/4ePeVOGfdOf7CyXpCyYSAggUtkDF/5dW2HWj9AgggAACCCCAAAI5Eljzu35WNGqkaZX3TMmfI3TNH/fPdEpB7fcXBdFCIEoKAGgovIava35L9bBSr6hMKV3Az59XT3+0p0v16tVLt9s0lF0BUAU+FfTU/J8aJqoeTOqBqaReoRqyr0VMlMIB0KjrEg4O3HTTTW6RKHdT/kEgBgLFXq/Bc9bvbAO9leArS528HtmHt8+fL3wqK2+6440aNXK79SWJFgHSlyqpKdNnU+p5NXnvf64o+KnV2StKmi/ZTyq3UqbPVf+81Ff/szN1P+8RQCAeAgRA49GO1AIBBBBAAAEEEFi7At4QyJL/O83q3nevFa1ckXZBJC2AVLL3vqbeonFIw4cPd6sgax5PDY9PHV6pBYCUFDCoatpmm23cqZnml8u0XwshqWeS5gHVcH31qtSKzUqbbLKJ6/n0ySefeLMU/GrvvvuuqfepFgzxU9R1admypesppl6g6m0WDkb49+QVgUIWOLpDO/vWmwf46RmZV3hXL9G7N9/MGqQJGBZS3dVDXr0h1RNUcxSn6+2Z6bMpynpuuummLrtmzZqlnQ853b0UmO3SpYt9//339ou3WF/qnJ665oMPPnCLy/Xp0ydt3dLlyz4EECh8gfJf5RR+nagBAggggAACCCCAwNoQ2HgTK7noElvTffNydyv1VtMtOflUK91nv3LHCnWH5txUUvAxNfip/VptWCnTHKDuYMo/6jmq9Morr9iyZctSjpppZfV0SSus6493DcPX6vFK6gnqJw2RV++nq666yg03D/f+1Dm5qIvm4lPSFAHp0gMPPGDdu3c3rQhPQqAQBQZuvJFd5/20r1+/TPHV53rv1uvac7162GZNGpc5Vqhv/M8mLZ6UmjQfZnjV9dTjUb33P1MUsPSn2AjnrQXt9Dm44447ui96/GObb/7f/yb5vd/9/f6rFqQ77LDDzJ+CxN/PKwIIxFuAAGi825faIYAAAggggAACuRVo197WnHGWlVx7g5WcebaVnHqGrb7sr1ZyxQAr3arsohq5LUjuc/cXEdFiHKlBTgUwb775ZleIdCvIZyqd/lDXsHmtSn/ZZZe5hYz8c7VY0N///nf/bbnXAw44wJ1/6623umOpAVDt1FylSqkB0FzUZcCAAe5eKrMCFuGk3mIXXnihW6hEC5qQEChUgcO84e3vbre1DfeCnXd339Qe2rK7fdhnW7uj26bWwRv+Hpd08sknu6HvN954o/u99eulYen6rJozZ46/K2evmsN4jz32cPORnn766eW+JFIgUz3dx4wZY35vehXGXzjuzjvvDOYD9Qs5dOhQ++ijj0wLwemLIhICCCRHgCHwyWlraooAAggggAACCOROoHkLK/V+4pyOPPJI+9vf/uaGharXkYKKmtdTvSk136ZWUVaPzCXeMNkFCxaYhspXljTn3PPPP2/bb7+9DRo0yK1mvNdee7lhp1q5WSunz507N202mgdUf+gvXLjQzf2pOUD9pGCohshrLjwNZ02dmzQXdVGg4owzzrAhQ4a4BUvUw6pnz572xRdfuLlKFy9e7HprXXLJJX4xeUWgIAX0u9W9aRP3UwgV0OdIVdJ9991nCnwq7bfffqb5fPX7qs+7Y445xn0eadoNBRA33nhj8xceqkre1T1n8ODBbjE3TTGi+Zb1xY+GuWsOZC12pPlJ9UWP/6WO7qMeof5nkT5bjz76aOvcubNp6g/1+tQ1jz/+OAuxVbdRuA6BAhUgAFqgDUexEUAAAQQQQAABBNaugIZjanj3Oeec44J6CuwptfWG+yswetZZZ7n5LxUM1R/aJ510kjte2T8KUKoHqeby1LBS/egP9D28gKL+sN9www3TZqHeo127drXJkyeXGf6uk1UmzfmpgKwWD0ld3CNXdbn33ntt1113tUsvvdTU00o/SlpU5bzzzjP1Em3SpInbxz8IILB2BFJ7rGe6a+r8xRdffLGpR7t6deuLDSXN9/vII4+4KT9uv/32TFlFtn+LLbZwgU59viro6fd41w001/D1119v++yzT7n76bNIwU/1EvV7wuskfW7qyyZ6f5YjYwcCsRco8rqwa4FOUg4FNKQp6qT/cfS/5Zo/f3654QBR3y9f8mvqLbig1VJnzpyZL0XKeTn8b2z1Py6zZs3K+f3y4Qb6Vr19+/ZuuEu6+dDyoYxRl0GTu+v5VlJPnxUrVkR9i7zMT72j9C1+unmd8rLANSyUAhqat09JbZypV1cNb5N3lyvwomCMhsutXLky78oXRYH8z+oo8lpbeeiP2myGaq+tcqW7j54hfU7mS1KvSg3p1uIgCkBG2f7Kd+rUqe6P9HXWWSfnVc5lXfQ7P2HCBBcwURC3YcOGOa8PN0Agk4B6SqcG+DKdW9v79fdO/ZR5RmuzTJprU1NyqMe7Aoj6f/XaSPp7aOLEie5vBH2m6O+FqiR9Vv/www+2gTf9RrinfFWu5RwEEIiPAD1A49OW1AQBBBBAAAEEEEBgLQgoIKtV1fUTddLqxfpZWymXddEce6lD79dWvbgPAghEJ6CAbO/evaPLsJo5FRcXu4XUsr1cK8GnWw0+23w4HwEEClugTmEXn9IjgAACCCCAAAIIIIAAAggggAACCCCAAAKZBQiAZrbhCAIIIIAAAggggAACCCCAAAIIIIAAAggUuAAB0AJvQIqPAAIIIIAAAggggAACCCCAAAIIIIAAApkFCIBmtuEIAggggAACCCCAAAIIIIAAAggggAACCBS4AAHQAm9Aio8AAggggAACCCCAAAIIIIAAAggggAACmQUIgGa24QgCCCCAAAIIIIAAAggggAACCCCAAAIIFLgAAdACb0CKjwACCCCAAAIIIIAAAggggAACCCCAAAKZBQiAZrbhCAIIIIAAAggggAACCCCAAAIIIIAAAggUuAAB0AJvQIqPAAIIIIAAAggggAACCCCAAAIIIIAAApkFCIBmtuEIAggggAACCCCAAAIIIIAAAggggAACCBS4QHGBl5/iI4AAAggggAACCFRDoG7dulavXr1qXLn2L1FZSQgggEBNBIqLi620tLQmWay1a+vUoZ/SWsPmRgggkBgBAqCJaWoqigACCCCAAAII/Cag4GehBEB/KzVbCCCAQPUEGjduXL0LuQoBBBBAIBYCfLUUi2akEggggAACCCCAAAIIIIAAAggggAACCCCQToAeoOlU2IcAAggggAACCMRcoKSkxPRTCKmoqIjeqoXQUJQRgTwWWLVqVcEMgde0H0z9kccPE0VDAIGCFCAAWpDNRqERQAABBBBAAIGaCSgYsHz58pplspauLqT5StcSCbdBAIEsBZYtW2Zr1qzJ8qraOV3D9QmA1o49d0UAgfgKMAQ+vm1LzRBAAAEEEEAAAQQQQAABBBBAAAEEEEi8AAHQxD8CACCAAAIIIIAAAggggAACCCCAAAIIIBBfAQKg8W1baoYAAggggAACCCCAAAIIIIAAAggggEDiBQiAJv4RAAABBBBAAAEEEEAAAQQQQAABBBBAAIH4ChAAjW/bUjMEEEAAAQQQQAABBBBAAAEEEEAAAQQSL0AANPGPAAAIIIAAAggggAACCCCAAAIIIIAAAgjEV4AAaHzblpohgAACCCCAAAIIIIAAAggggAACCCCQeAECoIl/BABAAAEEEEAAAQQQQAABBBBAAAEEEEAgvgIEQOPbttQMAQQQQAABBBBAAAEEEEAAAQQQQACBxAsQAE38IwAAAggggAACCCCAAAIIIIAAAggggAAC8RUgABrftqVmCCCAAAIIIIAAAggggAACCCCAAAIIJF6gOPECawGguDh65jp1fotd161b13Jxj7VAk/UtVO+ioqLE1DcVKCntrDZWUnsnpc5J/Z1WWyfpd9p/tvV8J6ne+u+UUpL+e+UqzD8FIbBmzRpbtWqVNWjQoCDKSyERQACBKAQWL15sTZs2jSIr8kAAAQQKQqCo1EsFUVIKiQACCCCAAAIIIBCZwPLly00/hZAUPG/WrFlkRf3uu+/s1ltvta+++srGjBljK1eutM0228y22mor22+//eyYY46J7F7bbruty+u9994j2BCZKhkhkL3AwoULTV94FEJq3Lix1a9fP9KiTpgwwR5++GF74YUX7KeffrKlS5day5YtrUePHtazZ08755xzbNNNN430nlFl9q9//ctuu+02O+CAA+yqq66KKlvyQQCBhAlE3zUxYYBVqe7s2bOrclpW5zRq1MiaNGnirlm0aJGtWLEiq+sL9WT9z0DDhg1t7ty5hVqFrMvdunVrd83q1att/vz5WV9fiBeoZ1yrVq0sac+2nm+lBQsWuN5Ihdh22ZZZPQ/Uyzdpz7ac1ONMbZ2EpB7O6667bqyfbf+zOgntWeh1fPHFF+24444zBUOUFFhVEGDs2LHuR39of/DBB3bnnXdGEoD4/PPP3X3033ESAgggsLYFFPS99tpr7ZprrgkCwPpSacMNN7QZM2a4zzt95j300EN2xx132CmnnLK2i1jp/X799VfTZ6kCtSQEEECgugIEQKsrl8V1+iM36hT+RrCkpCQxwRLVVZ2Wc2EadRvlIr+k1NsfJpykZzvcIyFp9U7S73R4qgN/2G0uPivyLU9/CLwCQEn5HMu3Nsh1eUomf2arv3zF1kyfaFayyorW7Wh1u+9mxVvva0XF9XJ9+yrn/80339iBBx7o/l+if//+dv7551u7du3c9cuWLbOnn37aLr74Yrvvvvvcl8sKCJAQQACBsMDSkjX29NSl9u7sFTZ1WYk1KS6yHs3r2RHrNbatWkTbazN83+pu/9///Z/r+anr1bv9wgsvtM0339zUoUb/z6meoTfddJM99thjduqpp7r/Tp955pnVvV1Ortt6661dD9U+ffrkJH8yRQCBZAgwBH4ttPP06dMjv4t6fzZv3tzlq55T+p/2JCT1FlMvuZkzZyahuq6OHTp0cK8KHMyaNSsR9VYAtH379q5XYFKebfVA8udhUg/npPTqbtGihdWrV89y0VM+H39ZFAD1gy1q46T0ZlcAtG3btjZnzhw31Dgf26amZfI/q2uaz9q8Pooh8KWrVtjK4TdYyZh30ha9qFVna3DsTVan9fppj1d1Z1RD4K+77jq78sorXQ+n+++/P+3t3377bfv973/veobqv7s1nRvU/1Jv3rx5ts4666S9JzsRQCD3AlEMgR+9YKWdNXqezVyZfij9sZ0a2+WbNLfiOv+dz766tYpqCPzw4cPtkEMOcfOOP/744xVO73HLLbfYpZdeahtssIFNmjTJzdtd3fJzHQIIIJCPAvQAzcdWoUwIIIAAAggggEABCKx8dqCVjP93xpKWzvnZlj90njU64wEratYq43lr64CGeSptueWWGW/Zr18/NzT0xx9/tJEjR5rep6Zp06bZt99+64IEmrJlk002sW7dumU9ZF49wTUf6ddff236orNXr14uH7/XdOp91WP+P//5j7tGx9SLq3v37sG0SKnn8x4BBKIT+GHpavvTl3NtcUnmJTSe+GWp18PcbEC3FtHduAY5qUe7knqBVja38QUXXOCm/tBnnwKnhx12WLk764szfWap16im8enatav7zEr3JeD48eNdEFXziuqza9y4cfbpp5+6z61tttmmTIB1ypQp9v7777teqerl2blz5zL31heoGq6v6UrWW289d8zfp/farwD3J598YspLQ+X1Ex41WSZD743Kr3sqX/03oXfv3m6qNdVNPWP1+UpCAIF4CRAAjVd7UhsEEEAAAQQQQGCtCKwe936Fwc+gEItm28o3h1iDQ64IdtXWhv7AffPNN+3BBx+0s88+u8wf4OEyjR492o04CU9boeO//PKL6z36+uuvh0932woE/POf/7Tddtut3LF0OzTn6LHHHuuCn+Hj+kP8iSeeKDfXnYKkRx11lAu8hs/XCALNV3rSSSeFd7ONAAIRC1wzYUGFwU//dv/yhscf2KGR9arl4fAKBk6ePNkV669//atfvIyvGpEzdOhQ94VKurk29bmp4fP+/Ml+Rvqc/POf/2zqQaph9X7afvvtTSN99MXTXnvt5b4w8o/pi6NRo0bZ+uuvb4cffri99NJL/iEXhNRcpKeffnqw79FHH3X3/tOf/uQ+Z3XgYW9Bp4suusiGDBniFnTSdnhKKS1sp/qkq4vy06JP4bookKrArxbC0whLpuwJ+NlAIDYCBEBj05RUBAEEEEAAAQQQWHsCqz97sco3K/nmbSvd7wIravDfxd6qfGHEJ2ooqFZ/11ygCjTqj3b9YZ668rE/JUn49vqDWH9Iayj7HnvsYXvuuafr/fTuu++6P94VaDj00ENd76NwECCch7+tXlAKlKo3la5RuRREeO211+yRRx4xBQ4+/PBDUy8pJS0KuO+++5p6nioooDJrGg0FYrVok4IC6gGl+U1JCCAQvcAvy1bbqLkrq5zxUC8IWtsB0FdeecWVV4sQdunSpUpl32mnndKepwWUBgwYYFrwT59Bu+yyi5uaS4FLBTgHDx7s7qEgZDgpwKhz9Zl6+eWXu4UvNf2IpojT556mBRozZoxdffXV1qZNGxs2bJhpGpLzzjvPfc5pOH5lSffWF0pHHnmk7b777jZ16lQ3n6l6cu6///72/fffl/myS4FXzXWqXp7nnnuu+yxWr1EFXXW99pMQQCCeAgRA49mu1AoBBBBAAAEEEMipwJqp46qev7cw0poZ3pxyXWp3BV8FFl9++WU3tFND2PXHr5KCAwpq9u3b1w444IC0c3Wq95OCnz169LC33nor+IP6iCOOcH+8q/eQ5jNWUPKggw7KaKOhoLqvgp8DBw60q666KjhXPTyVv4IIOkdBUCUFGBT81B/n6u3kJ52v4MZtt93mVnAmAOrL8IpAtALfLMxuUdvRWZ4fbWn/m9tPP/3kNjS1Rk2SPqsUZFS65557XI9NPz8Nm1dv+rvvvts0x2hqAFRf3ugzSkFHBU//n73zAJOi2Nrw2WXJQZKAoOSsEhRRBEUwclXEiDmhomK+oKiIgSsX0zWHa8YsZsGcUFRUQEVBQAyICILknJb99yv/mts7O7M7szsLE97zPLPTXV1dXfX2TO30qRMkUj7KxV1KSykr5Sqv2P+Sc845x7p06eIs47W4pMWd4kQKVClVg9nrdZ7GLcWm5mstGkm0kKVFp40bN9oLL7xQwM3/1FNPdYtPUpjm5KAmKY47xyGQigSyU7HT9BkCEIAABCAAAQhAYBsT2BBnAsaNcdYvo+HJcvPrr792FkY+zpwUBbK8PO2005xFkhSTUlQGRQ/TN954o3vQDo/RKSsmbzlVXHKz8ePH2xdffGGNGjWyq68uHBZACoBKlSo5hYHqSRQfVKKkTIp7FxRZTkmBoAz2CAQgUDYE1hYR9zPSFeOtH6mN0pb5RLzhFu6+XYXVkAJTr0suuST0kvWlFlW8rFmzxi3WjBw5soDy0x8/8sgj3Wa0uU+Wn175qYo77riji7OsbSktvfJT+1I8SgEqUSzSWKR58+Yuxmmwrsq86/uvv/4aOqQ5VTE/u3fvXkD5qQpyy9fcj0AAAulLgKWN9L23jAwCEIAABCAAAQiUGYGsmg0sb+m8mNtX/WSRli1bOndHuTzKElQul7I2evfdd527uZSKkydPdu7lirEpUTKkYEIkuUnqwVpulnqo9rH2vLIy2liVCEQi184JEyInkJJ7vq6vvu21117Wq1cvF0tP5yrhkmLUHXLIIc6qSYoFJWBCIACBsiPQsFK5uBqPt35cjcdYWfE3JbNnz454hso1B0YSWcsr3qdEisHzzjuvQDVZwysZksKJ+Pid0eY+xUcOF81jmj8jKWe1oCSR5WksolifWVlZhaoqvqis6GXt6UWLX5JosZrlBYBAAALpSwAFaPreW0YGAQhAAAIQgAAEyoxAuTZ72+aJY2JqP6tWQ8vePrYYdDE1mMBKUh7qNWjQIPfA/a9//ctuuukm91Avl87gg78sRaUwkMJUis/gg3WsLpNeGaEHcyk2i5KffvrJHa5Ro4bLSC8Xd7lnql96KW5ot27dXCzT4jI8F3UdjkEAAkUT2L1mBauek2WrNhe0DI92Vq+6FaMd2mrlsrSUaDFFFu3hSkIlhZNLe1A0LykJW7howeell15yCeSUJE5WlF6Km/sixfH0ffFKWt+W3n3yOV8neCzSdqQM9KrnM8AHrfm/+eYb14S3/g9vT20pGVTwnPA67EMAAqlLAAVo6t47eg4BCEAAAhCAAAS2GYGc7ifY5in5iZBicG0v33vANuunv7DixL3++usuvqeSH0USuZ5LAaqH/VGjRrl4oV4BOmXKFBcndPXq1e7BWgmK5KopN0spMmUtpfaLE/9grXOUoKMo6dy5c+iwrEJlcSXlq+KYKtaolLBSWOg1ceJEu/vuu0P12YAABBJHoEJ2lp3btJrd8tOqYhutWyHb+jfatgnf1EmF5ZAr+4oVK5wVaLi1pdzE/fzmByWlYbgCVHOW4mMq4ZpEilVlbu/YsaObA7VA40OA+HaC75pXw8XPg+Hlwf1Y6qi+V5gGz4227ZWiwezvwbpKLqfs78UpdYPnsA0BCKQOARSgqXOv6CkEIAABCEAAAhBIGgLZNepaxWOvtQ3PDTPL/TtGZaTO5ex5lOV0PCjSoa1aJndLxdxUhnY9zEfK9O47pPhwkmAMOiXVkPJTlpYPP/ywa8fX17uPM7dly5ZgcaFtr4SQa71i78Ujij2qGKZ6SXTNm2++2SVGkiWXz9IcT5vUhQAEYiNwZuOqpuRG7yyK7ppdpVyW3dOhllXL2fapNg477DCrVauWS9724IMP2q233hrbQMNqvfLKK075KWtNLfKEu48rc7ukuLkvrNltsivXe0lwbg92JFp5sA7bEIBA6hLY9jNz6rKj5xCAAAQgAAEIQCCjCZRr090qDrjXshtFiEFZtZZV6DvEKhwan5KvrIDKVVzKz3Xr1hVrKSnrSonibEqU3EOx7iRKkqF2gqIkIbLOlESLg+fry5JToszuyhofLmvXrrU999zTubYrLqlE1qg777yz/fvf/y5QvVmzZm4sigMq5YOsXBEIQKBsCGTnx5m8Y5eaNrhFdauWr+gMl71qVbAX96hjnberEH5om+xXrFjRLr/8cnft2267za655poi+6E5xM9zwYoff/yx25VCNVz5qQPerby4uS/Y5rbaPuCAA9ylx4wZ4+I9h/dDi1sIBCCQvgRQgKbvvWVkEIAABCAAAQhAoMwJlNuxvVUa+JBVuuAJq3DMcKvQb6hVPOMuqzz4Zcvp0rfMrx/rBaQkVHZjibISn3nmmfb7778XOF3KxyFDhti9997r4uUdddRR7niVKlVCLpFeKelPVKKOvn37mlwnJcUl7ujZs6dzpV++fLkNHDjQKWR9W3ofOnSoffXVV06ZKTd7Se3atU0JkGTtGZ5pedKkSU6Rqj5KcYpAAAJlR0BK0LPzXeEn7lvfHutc2/7Vdjv7z8417b1u29vo3epYi6rly+7iJWhZClCf2EfhPRT+QyEz/HylJjWnvPbaa6aQG3feeae7SjCuplzcJUraFq7kfPPNN13MZB0vbu5TnW0tPXr0cBb0GrM8AVat+l9Ig2effdbN/du6j1wfAhAoOwK4wJcdW1qGAAQgAAEIQAACGUMgu14z0yuZRRaUNWvWdArQxx57zPSSYrR9+/Y2f/58l2BIVlCy8Hz88cdDce0Uw65///4uNt7gwYNNFlF6kFYykPfee88pUhUPVMlG/vjjj2IR3HPPPSZFqFxHFUdPClQl3hg7dqxNnz7dxbR75JFHzCseTj75ZOfmLksrJe+QFZOUo59//rmzJNUFpbgNt0wttiNUgAAESkRAMUH3rr3tEx0V13nFx5Tb+oUXXujmu/vvv9/0knWo5p6FCxeakrt5Ucb3ESNG2DnnnOOL3Nx3yy232Ny5c90iS79+/dz5mgcVk7hTp05uLpQlvOKNRkpsFGosCTY0/kMPPdReffVVa9iwoeOgeVvu73vttZd98cUXoQWvJOguXYAABBJIAAvQBMKkKQhAAAIQgAAEIACB5CZwxRVXOGunAw880GTlJDd0uaMr47osLQ8++GC3f9xxxxUYiGJs+jigShKi5CEPPfSQtWjRwrmN3n777a6+HqqLS94hd3YpOo8++minfJB7qtzcVSYrrHHjxlnw+rLuVOKj008/3WWel0JD8T7lql+/fn174okn7LrrrivQX3YgAAEIiEDVqlXt0UcfdYs1mle0oCMLUFmaS/mpfS3gaBFl9uzZbm5TvGEvCtuhDPAKufH111/b8OHDTfOoFnykGJXCUAtCEsULTXZR8if1WR4Bbdu2dcrbevXqOQv7J5980nXfLz4l+1joHwQgEB+BrPwfaHnxnULteAksWLAg3lOKra9/ZH5ilguV4lllgihhgR4CFi1alAnDdWP0LihyOfnrr78yYtxZ+e5FDRo0sEz6bCsZhk/IIbecoGtSOt90WQnI6ilSHLx0HLcsMaSskOgeh7uypuOYNSY9SOnhYsmSJU55k47j9HN1Ko1N7oqp4LLoP0OaJ8tC9LmcOXOmNWrUyJo2bVrsJfS/ScpSZQlu166ds4Qq9qQiKuj/u5QOalcKBv3/K0pkZSWlxbJly5zlqpKcIBCAQPEElPk7FRL1aCR63vEZy4sfWXw19PtDFo/z5s2z7bff3pSYLajwjNZabm6um3tkLa+Fn1T8vxdtbL5cCl5Z14vJrFmzfDHvEIBAmhDABT5NbiTDgAAEIAABCEAAAhCIn4BcPn3W91jOlgu9rKUSJV6RGmt7WgSXyz4CAQhAoCQE5P4uK0i94hEpSUtyXjzXKOu6n376qYv9qWROCnMSLk899ZQr6tq1a/gh9iEAgTQggAt8GtxEhgABCEAAAhCAAAQgAAEIQAACEIBAdAIKPyLL19GjR7uERz4Jkt4V2kRJoOSZpCR5CAQgkH4EUICm3z1lRBCAAAQgAAEIQAACEIAABCAAAQgECChkyF133eVKLrjgAhf3WUpRxX9WsjmFKnruueesV69egbPYhAAE0oUALvDpcicZBwQgAAEIQAACEIAABCAAAQhAAAJRCZx77rm22267OWtPJZ5THHolxevWrZsdcsghtscee0Q9lwMQgEBqE0ABmtr3j95DAAIQgAAEIAABCEAAAhCAAAQgECMBxfiUyzsCAQhkFgFc4DPrfjNaCEAAAhCAAAQgAAEIQAACEIAABCAAAQhkFAEUoBl1uxksBCAAAQhAAAIQgAAEIAABCEAAAhCAAAQyiwAK0My634wWAhCAAAQgAAEIQAACEIAABCAAAQhAAAIZRQAFaEbdbgYLAQhAAAIQgAAEIAABCEAAAhCAAAQgAIHMIoACNLPuN6OFAAQgAAEIQAACEIAABCAAAQhAAAIQgEBGEUABmlG3m8FCAAIQgAAEIAABCEAAAhCAAAQgAAEIQCCzCORk1nAZLQQgAAEIQAACEICACGRlZVl2dmqshZcrV46bBgEIQKBUBFJlvivVIDkZAhCAAASiEkABGhUNByAAAQhAAAIQgED6EqhYsaLphUAAAhDIBALVqlXLhGEyRghAAAIQiEIgNZb9o3SeYghAAAIQgAAEIAABCEAAAhCAAAQgAAEIQAACRRHAArQoOhyDAAQgAAEIQAACaUogNzfXtmzZkhKjk7t+Tg4/W1PiZtFJCCQpgc2bN1teXl6S9q5gtxT2A5f9gkzYgwAEIFBaAvySLC1BzocABCAAAQhAAAIpSGDTpk22fv36lOi5lAHVq1dPib7SSQhAIDkJrF27NmUWfapUqWIVKlRITpD0CgIQgECKEsAFPkVvHN2GAAQgAAEIQAACEIAABCAAAQhAAAIQgAAEiieAArR4RtSAAAQgAAEIQAACEIAABCAAAQhAAAIQgAAEUpQACtAUvXF0GwIQgAAEIAABCEAAAhCAAAQgAAEIQAACECieAArQ4hlRAwIQgAAEIAABCEAAAhCAAAQgAAEIQAACEEhRAihAU/TG0W0IQAACEIAABCAAAQhAAAIQgAAEIAABCECgeAIoQItnRA0IQAACEIAABCAAAQhAAAIQgAAEIAABCEAgRQmgAE3RG0e3IQABCEAAAhCAAAQgAAEIQAACEIAABCAAgeIJoAAtnhE1IAABCEAAAhCAAAQgAAEIQAACEIAABCAAgRQlgAI0RW8c3YYABCAAAQhAAAIQgAAEIAABCEAAAhCAAASKJ4ACtHhG1IAABCAAAQhAAAIQgAAEIAABCEAAAhCAAARSlAAK0BS9cXQbAhCAAAQgAAEIQAACEIAABCAAAQhAAAIQKJ4ACtDiGVEDAhCAAAQgAAEIQAACEIAABCAAAQhAAAIQSFECOSnab7oNAQhAAAIQgAAEIACBmAnsu+++tnbt2pjrq+INN9xg//jHP+I6h8qRCeTm5trcuXOtWbNmkSvEWTp79mxr1apVgbP2228/W716tY0bN84aNGhQ4Bg7EMg0Aj/++KOdeOKJEYddoUIFq1mzptWtW9cOP/xw69u3r1WsWDFi3XQtTPSclK6cGBcE0okACtB0upuMBQIQgAAEIAABCEAgIoFvvvnGKcciHoxSuGTJkihHKI6HwOTJk23AgAF2/PHH25VXXhnPqYXqSmkxbNgwu+eee2zVqlUFjuser1y50jZu3FignB0IZCIBLfhMmTKl2KE/+eSTVr9+ffv000+tZcuWxdZPhwqJnJPSgQdjgECmEEABmil3mnFCAAIQgAAEIACBMiKwcdE0WzPtedv413TL27zBcmo2tSqt/mGV819ZWVlldNX4mp04caJJeRaUMWPG2MiRI61t27b23HPPBQ+57caNGxcqoyB+AqNHj7bvvvvOKUDjP7vgGcuXL7dRo0aZLNjCZeDAgbZ+/XqrXr16+CH2IZAwApu3mI37w+zDhWbz843KK+c/UXesaXZ0/nTRrFrCLpPQhr788ssCFp55eXnOIv6LL76wa665xhYuXOisQCdNmmRVq1ZN6LWTsbFEzknJOD76BAEIRCaAAjQyF0ohAAEIQAACEIAABIohkLdlsy37aLit/ubRAjU3Lphia2e8ZBV22M3q9n3Ycqo3LHB8W+zssssuhS772WefubLKlStbx44dCx2nILUI3HzzzanVYXqbcgR+zjc6HjTJ7OfVBRd2vlhs9vDPeXZ+flSGC9tY/sJPcg2tQ4cOVqlSpUKd2nvvva1nz57WpUsXmzFjhk2YMMEOOeSQQvUogAAEIJAOBFCApsNdZAwQgAAEIAABCEBgGxBY+s4/bc3056NeeeOCr23R80dZg5PftuxK+SZSKSqLFy92FlKNGjWyKlWq2Icffmhbtmyx/fffv4BVlawPFXdv1qxZtmLFCmvRooWzLt1hhx0KjVzu9X/++ac1bNjQatWq5Vy3v/rqKxcnU8oKvSJZOaohWWvJUuuPP/4wWam2b9/emjRpUugaUmhkZ2dbmzZtnFu43GG///57d81evXoVaem1adMmZ7X5ww8/WE5OjuuP2tF2uPg6rVu3tjlz5jglSvfu3V2fZs6caUuXLnWnqN/Tp093cQflchuU+fPnm+r+9NNPVqdOHRffU5a5QQYLFiywX375xZ0mCza1JWnXrp0bp86Xla/6Ub58eXcs+EfXkCWqYpHK1VeMFQMxXEpzb8LbYj99CMja88T8NZOlGyNrN3PzzO7+Mcs25X82/9kudca9++67uzlC85Ys5b0CNNZ5L565ojRzkuZcza9Tp061zZs3W6dOndz8Wq5cuUKwo/VdcYJ//fXXiHOS2tdcpdiomusjieZszQ/16tWz7bffPlIVyiAAgSQmUPgXTBJ3lq5BAAIQgAAEIAABCCQHgXW/flSk8tP3cvPyObb801FW+4BRvijl3h966CG76qqr7P777ze5TsptVKIH4N9//90pQR955BG77LLLnCIzOEApIM8//3yTdaIsTb08/vjjNnjwYHvggQecK6q29QDuRcpGuehLSRcU1bv77rsLxbk8+OCD7bHHHrOgsrVr165OgSiFrZQaenj3Urt2bVdfyU/C5a233rJLLrnEKRuCx6SQ1PjVblA6d+7skg7dcccdduyxx4ZCDVx33XWml5c777zT9PrnP/9pt956qyueN2+enXXWWfbOO+/4aqF3KZAfffRRUwIryYgRI9w90LaULt6qV7FAq1WrZnvuuafj/9tvvznFsOpJli1b5tx8xToYBkGKE/VFya6CCWBKem/+vhp/05XAiGnRlZ9/j1mK0Tz772yzf+QbvbfbLnVIaCFFCtBgXN1Y5r1454qSzkla7DjppJOc8jNIVXPA008/XWiejNZ3La4EYzsH5yTNtaeddppTqkpRG0mOPPJIN/9rvjrooIMiVaEMAhBIYgIoQJP45tA1CEAAAhCAAAQgkKwEVn/7WMxdWzPtOavZ81rLLv8/BWDMJydRxf/85z+m7ON66F63bp3JckqKMynQrr32WmdNqDiUPXr0sL/++stlI//kk09cwh5ZaEp5GS5K5qOH+/79+ztXVFl1KimJlBHKziyLR2/hdNttt5leUgwOGTLEKfmU+Of55593CkRlrNd+UNasWWOyepLF0i233OLOeeONN5wC8uSTTzbFBpQFpZfx48fboYcearKwVJ8OO+wwp5h99dVX7ZVXXjG5zL799tt2wAEH+FPcuxQnZ599tnOzlWWWrE2lXJU11UsvveSsQtXugQceaLvttps7R/E8pXSQglJ9lEJBY/voo48cu59//tmOPvpoZ7Ep5bGUqzvuuKNdffXVjolYSILKS1cQ+KNxHHPMMc5qV9a2F110kbN2k9WqFLZSTMvyVkri8Hi18dybwCXZTEMCC9ebve/WD/LNPC2yBejfw87KV4GaPTsnz25Ikagaslb3yZL8okLwFkab90o6V8Q7J8naXYsgsrDXfHDUUUc5i2/NQ35BRuFMNB+HS3jfFepEbUWak3T+BRdc4CzRxSO8PVmfavFL1qHh81/4ddmHAASSkwAK0OS8L/QKAhCAAAQgAAEIJDWBDfMnx9y/vM3rbVN+gqSKDbvEfE4yVpTyUxZDUqJJ9ECulxRlkvvuu88p6dxO/p9LL73UPVDfe++99tRTT0VUgE6bNs1krSQrSC9nnHGGc++Uq/b7779vsu6U+ERNDz/8sFMYqqxPnz525plnOpfub7/91vSSAtLLhg0b3AO7Htzlai+RAqBZs2Z23nnnWb9+/UzKQClZpcTUtaU0lHJRFq1eTj31VLv++uudRacsWuVKH1Q8SonZtGlTk9Jyu+22c1wUc1DWoXJrV2xBucVffPHFvkmT1azO23XXXd04vaL3uOOOc9eRwlKurLK2Uj/lti+FqVeABtsKNRq2oXsj5aYUq59//rlTBKuK2pO1l6xGpciR1afGHpR47k3wPLbTj8A3LopDUYrPgmP+elnB/WTdk6Wj5jO5fss6MpJFeKR5rzRzRTxzkuYi9U/zrOaf4cOHh1Aef/zxbu7QwpLq+JjOoQr5G5H6rnkp2pykuUfzkubrcAWoFqYkp5xyilPAuh3+QAACKUUgO6V6S2chAAEIQAACEIAABJKCwJYNK+PqR7z142p8K1WWe/mFF14YupoepGXNpAdzZZOXhWK4yGVS4uNghh9v3ry5DRgwoECxyrzru+LVeVHcO4liXQalQYMGzvJTMTaDyk9fR1mevfLTl8laU0pQWTX59mRRpRiecnWPpFxUGACdI6XC2LFjfVOh96FDhzrlpwoiJVwJVfz/DfX1xhtvdApgr/z0dRQjVNamkmjsfN2i3uX2LpGVrqxggyJLLu+i761Jg8fjuTfB89hOPwKr/v7qxTywVZtirrpVKkrRr8UI/9p5551NYTAUP1iLLIqZe9ddd0WMiRtp3ivtXBHrnKTFCW91qYWPcDnnnHPcXKPFDR+aJFgnUt+Dx8O3/SKIFpuC4TKkiPUK0NNPPz38NPYhAIEUIYAFaIrcKLoJAQhAAAIQgAAEkolAufzM7rkr5sbcpXLVCicCivnkJKmouJzhbtKympIlZVBk1SjFoqwkx40b5w555WWwnrYjtalyxeSTRdPGjRu160TKVFl46nqK9ymXd1mAKoNzq1atfLVC7z6pSfCAFI577bWXSwgit3kpRHzcO7l3hiskda6UJLLClFLW1w22KcVpPKIkUnp5kcJBbcv9X8oMWZNKorHz50V713lS1kq8FW14XV+uerp+cNzx3JvwdtlPLwINKsU3ngZJFu1Dyb/CRXOZFk80D4waNcrNReF1tB/pe+C//yWdK2Kdk2SdLpF1uazII4nc9idPnuwWcjSWoETqe/B4+Las1JVETfN30PpeoUwUW1jtq00EAhBITQIoQFPzvtFrCEAAAhCAAAQgsE0JVG7ay1ZPHR1TH6T8LF83PuVYTA1v5UqyCIwkUpwpppxcJ6VoCCYbipQ1PdhGMGlRsNxnP5flkRdZTcn14VHp0AAAQABJREFUVHHtFLdSL1kwKhmTYuPpuNzGgyJLzPCM6/74Tjvt5DaVVVnxQL1SQ8qGaCILUIlXLAbrReMTrBO+LaWCYnF+8MEHTvEZVPgWxy68rfB9KVCVLEkJkqSojiSyApViV9dVX4JjiOfeRGqbsvQh0KW2WeVyebYuV2PKKnZg+xY0Ni62fllXUEzLYMgKbSuebiyW2sHvhO9naeaKeOYkP89oMUiLL0WJ3NrDJVLfw+uE78vCU9bucoP3CyRPPPGEq6awGQgEIJC6BFCApu69o+cQgAAEIAABCEBgmxGoscf5tvr7Z8y2FO/rWWOvSwpZTm6zjpfiwkEFgm9GCkrFx3zmmXwW+SKlglzhlWxDlpk1atQIuXL7c4LvyhIfq8hiS4mMlKH95ZdfdrExlTBICZfk6q1ERe+9914oO7raDSpQw6+zdu1aVyRXWIkUgRIpDaOJkj9JfN1gvUh8gsfDt6WUUfKj1atXu2z1irknZnL/l7JDMUhff/318NNi3vd9lCWoOIRb76ohHfMWpr6+v0A898afw3t6Eqic/9R8Zguze38sXvlZo3yendQ0uTjI1T0WZWekXkf6XvvvSknminjmJF9X84GSwhUlcu8Pl0h9D68Tvq/5fNiwYW4+VYgTzQMvvvii46e4owgEIJC6BFCApu69o+cQgAAEIAABCEBgmxHIqdnE6hxyhy1584L8PvzPSjG8Q1XaHmnVOp4aXpw2+8qMLuWnEv9IWacEQ0GRolKyZcuWYHGptmW1qFikeimhiJSe5557rimDvBIqKVGTFx1ftGhRRCtQJVmS+GQf3o1ecUCjiawkJeHxNKPVL6pc8fak/DzxxBNNiZ2U6T0oPv5pSdk1adLEKWqVQEXxUeXuGy5i4JUssqRFIBCNwKDWZt8szbPPF0sJqjmvsDK0fFae3ZGfjLxmhWitpEd5aeaKeOYkuaNLqlev7pLKbQ16ml8POuggU5xTvRQWY+XKlda/f3+rWbPm1ugC14AABMqIQOxLzmXUAZqFAAQgAAEIQAACEEhNAlXbH23bH/Os5dRsWmgAWeWr2HY9rrQ6h94b0fKu0AkpWvDxxx+7nh922GGFlJ86oPiaEm9l6HZK8Of333+3nj17uvh0K1asCLUgCyddW5mQJXJnDxcfhzRYrsRCsh6V7Lbbbu5dsfQkUuR6S09X8P9/dN233nrL7YUreoP1wre9JWUwqYiurxipEiWRCld+yvJKcfgkQXa+rViUolJctGvXzrWhpCaRxJd37dq1xBZykdqlLP0IlM9/cn4oP8TkgBZ5Vr6w7tPa1sizZ3qY7ZNk7u9lcSdKO1fEOycpBufixYsLDUVW7Erw1K1bt9B8VqhShAI/jwTnpGA1nwxJC1zeCl2u8QgEIJDaBFCApvb9o/cQgAAEIAABCEBgmxKo3HQ/2+HMz6xe/5etZq8RVnPfYVa378PW6Nyptt1eF+crP9P756Zc3CVK0BFU1KnszTfftJtuukmbJivE0ohc6xXTUjHxImUs94rJ3r17F7qMMqB7a08dVD/lXq54oscdd1wo8/MRRxzhskQvWLDAKVSDygG5usr1XopLJUxS8pNYxSs3vfWozqtSpYr5GJ9eEevbE6u+ffs661aVBdnpPInGIIvX4sRneR85cqSLzxqsr8Qpt956qyu66KKLgofYhkBEAhXyp7OhO5t9drDZf3bLs3+2y7Phu+TZC/vk2es9zTrVinha2hWWdq6IdU7Soo/CZCxfvtwGDhxYaGFm6NChLhbytGnTQpbsscCONCcFz9P4atWqZW+88YZLZKfYygceeGCwCtsQgEAKEsAFPgVvGl2GAAQgAAEIQAACyUQgK7ucVdppb/dKpn5tjb7ILVJxOaVglCVSv379XLIRWYYqsU+nTp2c4k0WjbKglKt8ScTH/5S7+IgRI+yFF15wlp+ygHr33XdNCUDk8q34deEiyym5uZ9wwgmmeJ+yvlL8TVk9Pv7446Hqsoq67777nPun3pWJXdmaZW0pZa4SPCnTu8blYwCGTi5io0WL/OCJ+fLoo4/apEmTnHJTChCxe/rpp52yVbx69OjhriGXflm8Kh6olJRBRacsXqWMmD9/vlPWNm7c2MaOHWvREhYdeeSRLiareCmDs64pt1olcXn++edd8iMlYTrppJOKGAGHIFCQQK18F/fDdyxYlkl7pZ0rYp2TxPSee+5x1u8KJ6LYyloc0fyj7/306dNdjE4loPOLUbHch2hzkj9X84zm2nvvvdcVXX755c4V3h/nHQIQSE0C6b0kn5r3hF5DAAIQgAAEIAABCKQIAbmCKgO8sqN//fXXNnz4cLviiiuc4k6KUSkRpdiTyJ2yNCIFpuKNKv7ezJkznfWiFJVSBkopIGVhpAzusg5V/+6++27nbi7lotw5X3vttUKu51ISyjVd2Y+l8JTl5KhRo5zl5ymnnGIffvhhxHiiRY1L11JiKFl8ykVfbUjUdx8HVIrQ8847z8UwlXJCfbj99ttdPSV38nE6VaCMzFKCKvmTFLlSghQlY8aMsfvvv99lg5fCVxmepfyUAliKk4svvrio0zkGAQhEIFCauSKeOUkW5/qOH3300SYrclnAa05SmRIfaUFHluzxSLQ5KdiGd4NXmeojEIBA6hPIyv8xET1qfeqPLylGIDeiREvVqlVDq1xyCYgUpynR10yG9qpVq+ZcphTMP1PEWzTI1Us/9DNBZOWiRAWZ9NlWcHd9viVyL1SA+EwQWUJpFT9SXKd0HL8sJurXr++Gpnuse50Jojh8SpiyZMkSZ22VjmP2c3UqjU1uxUHX4mTuuz5DmieTWeQurodzKSOlwCvLz4R+vus6sjpVUo42bdo4K6hwPmKmJEPz5s0zJfbQ7ydZU8qKysfACz8nuK95SpaS+v/UsmXL4KESbW/cuNH0u1hsKlT4X5YY/b+XBasUpIrZGWvm5j///NP9D6lTp07M/dH1dZ+Uad6708d8MhVTmoAS2cQSOzYZBqnPZvA7kgx9KqoPsc4VpZ2T9DykMCCaM7SoEymxWVH9DD8WbU5SPS3CaJ6QZb8WshAIQCD1CeACn/r3kBFAAAIQgAAEIAABCGxjAlLSNm/e3L3KuitaKJRCU694RAsR8WRvlyJSLvyJEil05KYfLlLiyt09XimJ8kPK17JUTsc7BupDIB0IlHSuiHdO8oskiWIWbU5S+7IOl5x11lnunT8QgEDqE0ABmvr3kBFAAAIQgAAEIAABCEAAAhCAAAQgUAoCskSXMldxiB944AGXII74wKUAyqkQSDICKECT7IbQHQhAAAIQgAAEIAABCEAAAhCAAAS2LoEhQ4aYYg5LFCZEidt8xvit2xOuBgEIlAUBFKBlQZU2IQABCEAAAhCAAAQgsI0JHHXUUS7OKw/w2/hGcHkIQMARSPY5qXfv3vbtt9+6OM5yfT/88MO5cxCAQBoRQAGaRjeToUAAAhCAAAQgAAEIQMATGD16tN/kHQIQgMA2J5Dsc9KFF15oeiEQgEB6EshOz2ExKghAAAIQgAAEIAABCEAAAhCAAAQgAAEIQAAC+aEtgAABCEAAAhCAAAQgAAEIQAACEIAABCAAAQhAIF0JoABN1zvLuCAAAQhAAAIQgAAEIAABCEAAAhCAAAQgAAEsQPkMQAACEIAABCAAAQhAAAIQgAAEIAABCEAAAulLAAvQ9L23jAwCEIAABCAAAQhAAAIQgAAEIAABCEAAAhlPAAVoxn8EAAABCEAAAhCAAAQgAAEIQAACEIAABCAAgfQlgAI0fe8tI4MABCAAAQhAAAJpQSArKystxsEgIAABCEAAAhCAAAS2DYGcbXNZrgoBCEAAAhCAAAQgsC0JVKpUyfRCIAABCGQCgRo1amTCMBkjBCAAAQhEIYAFaBQwFEMAAhCAAAQgAAEIQAACEIAABCAAAQhAAAKpTwAL0NS/h4wAAhCAAAQgAAEIxE1gy5YtplcqiFzgy5UrlwpdpY8QgECSEsjNzbW8vLwk7V3BbmVnZ5teCAQgAAEIJI4ACtDEsaQlCEAAAhCAAAQgkDIENm7caOvXr0+J/kr5Wb169ZToK52EAASSk8CaNWtSZtGnSpUqVqFCheQESa8gAAEIpCgBlpVS9MbRbQhAAAIQgAAEIAABCEAAAhCAAAQgAAEIQKB4AihAi2dEDQhAAAIQgAAEIAABCEAAAhCAAAQgAAEIQCBFCaAATdEbR7chAAEIQAACEIAABCAAAQhAAAIQgAAEIACB4gmgAC2eETUgAAEIQAACEIAABCAAAQhAAAIQgAAEIACBFCWAAjRFbxzdhgAEIAABCEAAAhCAAAQgAAEIQAACEIAABIongAK0eEbUgAAEIAABCEAAAhCAAAQgAAEIQAACEIAABFKUAArQFL1xdBsCEIAABCAAAQhAAAIQgAAEIAABCEAAAhAongAK0OIZUQMCEIAABCAAAQhAAAIQgAAEIAABCEAAAhBIUQIoQFP0xtFtCEAAAhCAAAQgAAEIQAACEIAABCAAAQhAoHgCKECLZ0QNCEAAAhCAAAQgAAEIQAACEIAABCAAAQhAIEUJoABN0RtHtyEAAQhAAAIQgAAEIAABCEAAAhCAAAQgAIHiCaAALZ4RNSAAAQhAAAIQgAAEIAABCEAAAhCAAAQgAIEUJZCTov2m2xCAAAQgAAEIQAACEIiLwODBg238+PGFzsnJybHKlStbo0aN7B//+If179/fypUrV6heaQpyc3Nt7ty51qxZs9I0w7kQgAAEYiKwYsUK23///WOqq0oPPPCAdenSxdXfb7/9bPXq1TZu3Dhr0KBBzG1Eqrit5r6nnnrK7rjjDuvXr58NGzYsUtcogwAEMowACtAMu+EMFwIQgAAEIAABCGQqgZ9++smmTJlS5PCffvppu+666+zmm292D85FVo7x4OTJk23AgAF2/PHH25VXXhnjWVSDAAQgUHICmzdvLna+C7a+atWq0O4333xjK1eutI0bN4bKSrKxLee+hQsXuvF37ty5JF3nHAhAIA0JoABNw5vKkCAAAQhAAAIQgMDWJLBh5VxbMvslW7tkmuXlbrSKNZparWb/sOoNu23NbsR8rTPOOMMuvvjiUP1Nmza5h/1p06bZvffeaz/++KNTVurhfZdddgnVK+nG6NGj7bvvvnNtlrQNzoMABJKHwMd/5NgH88rb/DXZViUnzzrUzbUjmm207SvnJU8nAz157bXXrEmTJoGSwpstWrQIFQ4cONDWr19v1atXD5WVZIO5ryTUOAcCECgrAihAy4os7UIAAhCAAAQgAIE0J5CXl2fzp9ya/7rDLG9zgdEu/P5B226n3tZ8//ssp1KtAse29U69evWsY8eOhbrRu3dv04P/Mccc41w/TznlFPvyyy+tQoUKhepSAAEIZB6B+Wuy7OIJVe3rvwo+Rr/xm9nt31ayobuts1Pals5qsiyotmvXzlq1ahVz07KARyAAAQikG4GCM3e6jY7xQAACEIAABCAAAQiUGYHfJ15rC7/7b9T2V/z+oc0ce5S16zfOypWvGrVeMh2oWLGiyQ1eyoJvv/3Wbr/9drviiisKdVHWUbIUnTVrlinWnqyn2rZtazvssEOormLfzZw505YuXerK5JI5ffp0q1u3rtWvXz9UTxvz5893deWmX6dOHXd9tYfytQAmdiCwzQgsXpdl/d+p7qw+I3Vifa7ZdZOq2PrcLDt75w2RqqRMmeYtzV+tW7e28uXLu37PmDHDsrOzrU2bNqbFL819WiCqXbu27b777tawYcPQ+OKZ+7Zs2eLm0qlTp5rc9jt16uTm0uLiMC9ZssTFdF6zZo3r55577mlZWVmhPoRvLF682CZNmmSLFi2yrl27umsUVT/8fPYhAIHUJ7BVs8AvW7bMTaSpj40RQAACEIAABCAAgcwmsGrBl0UqPz2ddUt+sPmTb/W7KfFeo0YNO/nkk11fP/3000J9fuSRR5wCU1akxx13nJ199tkm69Edd9zRLrzwQlu3bp07Rw/ocqF/5pln3P6dd97p9m+55ZZQm/PmzbNDDjnEJWBSwhJvgaq227dvb5988kmoLhsQgMC2I3DjlMpRlZ9/90rKtzy75ZtK9uvKrfqYnXAoUiZq7lqwYEGobSkNlRzpjz/+sA4dOpisSk8//XTr27evm/uuvvrq0LN+LHOfGtaC0G677ebaUoxkzbu6rpSgChsSSaQo1fHtt9/eWeufdtpp1q1bN5fAScfCRcraW2+91S1OKcmd+qy5tWXLlvbbb/mmuwgEIJAxBMp0Zp4zZ44NGjTIrbDUqlXLrQ4pw6ZWkvr06WP33XefW+XJGNoMFAIQgAAEIAABCKQJAbm4xyqLfhhtW/Jjg6aSHHTQQa67P/zwQ4Fu33DDDXbWWWc5y0wpK5988kn7z3/+4xSgso665557XBxRnaT4ecpCvM8++7g2Dj30ULd/xBFHuP3ly5c7RcI777zjFAsjR460559/3s4991ynUPj555/t6KOPDilU3Un8gQAEtjqBJeuzbOyvsoQsLsZnluXmZdmTsypu9T5ujQsqM3z37t1dzGTNhffff78de+yxziJU89djjz3mulHc3KdKssZU1nkpLTXPyfL+2WefNSk0FY9ZCtfwpHVSWEqPoHMUqkTzr3QKe+21l3399dcmBeeff/5ZAIXaHTJkiB188MGmRSjpJ2S1+ssvv5gWndauXVugPjsQgED6EigTF3hli7v00kvtoYceMgWVD4r2Z8+e7V5vv/223X333e6HoCYkBAIQgAAEIAABCEAgNQjIAjRW2bJpja1dPM2q1d8t1lO2eb0GDRq4PmhBXw/IVarku7bmu71LwSnRQ7ce/L3ot+8FF1zglJ9PPfWUDR482LTwr2RLcmufMGGCUxwEky/JklQeUrvuuqu9//775l0+ZVWqTPRyKZXbphSk/fr185fiHQIQ2MoEpizKyVd9RnevDu/OpIXlwou26f5VV11lsmyPJv/9738tJ6d41YAUoJqXlCVec6JECzZ+7tOcpgWi4uY+WWVedNFFbk69/vrrbfjw4aGuyRJUc6LmUNX57LPPQsek4JRV6rXXXuvmSH/gnHPOcefITV9j0XEvmrdHjBhhw4YN80XuXFmAapFJVvaywkcgAIH0J1D8LFcCBpdddpn7UehPlYl6s2bNbKeddnKTnFZuZO4ulx/FFznssMPso48+sh49evhTeIcABCAAAQhAAAIQSGICueuXxdW73A3L46q/rSvXrFnTdUHx6fTbVe6eijWnh3VZbgaVn76vRx55pFOA+pifvjzau34j33jjjc4KySs/fV3FCN17771NLvixtufP5R0CEEgsgRUbY1d+6srLN5apo2Xcg3vxxReLPEcLOrEoQNWIXN298tM3qgWae++913799VdfVOT7+PHj7YsvvnChP9ReuEihKYXl559/7urJwnPu3Lkmi3zNjeFxmTV/yrpTFvRSbAalUaNGBZSfOqY4zLLMHzduHG7wQVhsQyDNCSRcAfryyy+H3H4UI0QZ5PbYY49CGBUYWavjWo1S0Het9CjQvCYjBAIQgAAEIAABCEAguQmUr1LPNq6ZH3MnVT+VRAv1Xrw1qJITnXfeeb7YvcuCU8mQvv/+e/cwrUIl8ohF5H6plxf9PpYCQclFpByQdZIk1vZ8O7xDAAKJJVC38pa4Gtw+zvpxNV6CyjfddJP5eSzS6T7RUaRj4WVKzhYujRs3dkXyBI1FfGiRpk2bOuv4SOcoFujkyZOdwZQUoNIVSKRbkIVpuBx44IGmV7hE6q/qeB6rVq0KP4V9CEAgTQkkXAH63HPPOVTKBPfmm29GnJxUQas0iu/RuXNnt7qtYMqK+aHA8QgEIAABCEAAAhCAQHITqLFjT1s869mYOplTqY5VrtM+prrJUskrH2UJqlj2XqSkfOmll0yunkrSEYw3F6sFlW9L77IuVZzQDz74wCk+gwqEkrQXbJttCEAgMQT2qLfZymfn2SanBy3eGrTHDrEtgiSmd8W3Iuv0Vq1aFV8xhho77LBDoVoVKlRwZXJtj0UUEk8i9/ZevXoVeYpCiEi8AtQrW4s8KXAwWn2fAT7WPgeaZBMCEEhRAglXgH711VcOheJ4RFqZCeekDHIKIK/g8f7c8Dql2deEpgDNv//+u3Mxksl8JJEr/gsvvOB+hFatWtXFEFE2z+bNm0eqThkEIAABCEAAAhDIaAINOp5ni398Pj8nSPGWUQ06XWBZWcnlElrczdNvQ0nwt6B+V5566qmhrO7K+i5XeGVsVzIPxdiT23qsogQf8phSXD0pEGRAoHb0+1hKAYWVev3112NtjnoQgEAZEaiWn//o5DYb7LEZlYq5Qp5Vzn/CPiW/brqKkr2VVrzSUfPc4YcfXmRzMpiSaPFJEp5jxBUW8Sc8vEgRVTkEAQikOYGEKkA1KcmdXaIfgrGKMrxJ5D6UaFEcEAWVlwRX1IPXUUwUxQyRVKtWzdVTFrkxY8bYqFGjbLfdUidgf3BcbEMAAhCAAAQgAIGyIlC5dhtrvPe/bO5nVxV5ie126m0NOgwssk6yHZRb+4MPPui6FYz1+corrzjl53bbbecUk/vuu2+BrisUlERxQ2ORM844wyk/TzzxRHv44YcLGQ/4eHqxthfLNakDAQiUjMDgTuttcn4ypO+X6BFalo6FLUGlGrxl77W2feXYLCFL1pPUP6t169ZuEMoWrwRysYiP7RkMTxI8T8mOFGKvRYsWxVqVBs9jGwIQyBwCpV++CbDS6opXfCoDW6yiOEcSBYJPpMhcXlngihLFa7rrrrvcqruC0MttX9nplXFu3bp1Lvtc0LWpqLY4BgEIQAACEIAABDKJQP1dB1jzAx6wnMoRYrhn5Vj9fMVny0OesKzs5MqIXNw9UvKNJUuWOIvOYMzPjz/+2J2qBJ7hyk8dUGZkSXjMTm8x5S2YVEeJjfQ7VKLESuGeU0q45I0DwttzJ/EHAhDYqgQq5es9nz5wtR3dYkME1adZw6pb7JH911ifJpu2ar+S+WKR5j71V/E9JcrAvnjxYrcd/LN27Vrbc889rVu3bi5Zso61b/93GBUlRlIiunBRW2effbZdfvnl4YfYhwAEIOAIJFQBqhblNi5RLKNYVqs3bNhgfrVcmdgSJWpXru+KneRjkkRqe/To0SYT/JNPPtn9kFUsEAWB1mr/Mccc40zsX3311UinUgYBCEAAAhCAAAQynkCdlkdahxMnWYuDHrEddrvU5BrfZJ+brONJk/MtRG+w7HL5vqNJLrIcUkw6LYIrKZEyIktGjhxpsvb0Ihd3yYQJEwopObWIrkQjErUXFK/cVLxPL8qi7GN8fvTRR77Yvev8vn37mn7PSsLbc4X8gQAEtjqBqvnT2c17r7MP+q2y4XustQHt1tuFu663h3uttg+OWGn7Nkyu2J9bHVDYBSPNfarSs2dPF/5DikyFw5PhUVCGDh3qwuNNmzbNhQbRMYUIOfjgg23FihWm40FdgxaMtHAl6d+/v3vnDwQgAIFwAgl1gVfj1113nQvi/s4779hZZ51lt956q9WuXTv8um5fKztHHHGETZ061RSY+YQTTohYrySFDzzwgMuiOWTIEHvooYciur/r+j7uqCbTcFGZ3OPHjRvnxuJ/pIbXYx8CEIAABCAAAQhkMoFy5atY7eaHuVcqcLjlllvstttuC3U13MJSVkuqM2jQoFAdbejBWuVz58511kn9+vWzihUrmixDlcRI3kxKjKSHcT2ke+WpXDIljz76qE2aNMkpN7VQr/aefvpp53GkNnr06OHOf++991z8esUDVRZkJQtFIACB5CHQpPoWO63txuTpUJL2JNrcp+7ec889ThEqYyh5kWrRR4ZIY8eOtenTp5vmYSWb8wtPOuf222+37t27Oy9PWdzreV0LS2pDsZRlUHXJJZeoKgIBCECgEIESK0D1I238+PGFGlSBYmYqqPtjjz3msmQqrpHifDRp0sStlsvMXT8OpVyUe1G9evXcD0C5rLdp0yZim/EU6oel2pbJvCZSKUAjidz0Zf250047WcOGDQtVadu2rSkuiX7A6oduMAh+ocoUQAACEIAABCAAAQikBAFZDgWth/TQrczGjRo1ch5BcnvX79ZwkdumMsBfeOGFpnjxekn0W9YrTA866CCnDFW80NNPP90d17uUmq+99ppb+FfMeSlAZWkqTyV5JEkRqpcW3GWFKovShQsXugd6eSMpYajPWuwa5Q8EIACBJCcQbe5Tt3feeWen6NRCk5SewUUpJT5SeLo+ffoUGGG7du1MVqHnnHOOyeDKGzNp3rz44otdOBGMlgogYwcCEAgQyMpXAJYoQrNiFcnaM5Gi9q699tpSNSll5WmnneYUrU888YSzPlVmOZnXP/PMM07Z6S+grJr6sbrrrruGXJ38Mf8u5a0yyP/rX/9yK1S+PPg+ceJEp3ANlvltrfzLCjXRooldP9YlSu4UjCmV6GslU3sat2LNepewZOpbWfXFu47oQS3Txp1pn23/ndZ9Dj6Yl9VnKxna1Zi1wp9pn22x17wdLTlfMtybRPZBSptKlSq5+5yun20/VyeSW1m3JbfqVHGt1v9+LUoni+j7K6sjJf+UhZOUp7GIvvMLFixw9YMhmvQ7VYYA+p2jB3xZlSIQgEBiCaxcuTJlfl8pREZwjkgsia3fWrS5z/dEVvgKQ6K5sFmzZtagQQN/KOq7fjv+8MMP7nekjKj0OwOBAAQgUBSBEluAFtXotjwmhaasSrViFM313vdP7kmSmjVr+qJC797k3tctVCG/QD+A5SYfSbbffnsbPnx4pEMJK0unf46xQknFB81YxxatnpREmTbuTPxs6/5n4oNvpn22dZ+l0Mm0cWfiZ1v3Gkk/Avr+yjMoXu8g/V+LZFmq36Jyd0cgAAEIpCOBaHOfH6tf/PH7sbzrN4UsRREIQAACsRIosQJUVo3hcZFivWi0elrpKo288cYbLgaTTOUjZeYMb1sxQCVFWRTIRUmSKhYSrrP8gQAEIAABCEAAAhCAAAQgAAEIQAACEIAABByBEitApawsrcIykfdALkh33nmnM5dX/I9YpGrVqq5aUS6I3i2zKKsVxXqSG30k0WrWX3/9FelQqcpkNeSVs6tWrcoYBa0+c3JvWLp0aan4pdLJsiKWyDVk2bJlqdT1EvdV7rJ169a1TPpsaz7yc6pCeRQ1L5UYbBKeqHlM86RcnjJB/GdbY9U91r3OBJG1nLwydJ83bdqUlkP2c3VaDo5BQQACEIAABCAAAQhAIMUJlFgBujXG/fzzz7uAyBdddJF17do16iUVh0mB5GWlefPNN5tXbEY94f8PSMEiUTyYaCIFjKSoNvVQV5S7vWI9JVqCMdQ0/vDspYm+XrK058edKeMN554p4/ZJHjLxs617nknj9mGoM+WzrVAWXjT2TBm3v8+Z9Nn295l3CEAAAhCAAAQgAAEIQGDbE0hqBeg333zjsmH269evSAWogsZPnz7dBUC+5pprClH1lkXnnnuuq6P3Qw891FmYqbJXchY6Mb/AK0dr1aoV6TBlEIAABCAAAQhAAAIQgAAEIAABCEAAAhCAQBITSGoFaDzc5F4nKUqZ6RMZefe7evXquXOU5V1lPgOzK8z/I9dEuVrLYqdVq1a+mHcIQAACEIAABCAAAQhAAAIQgAAEIAABCEAgRQikhQK0TZs2Nn78+KjIDz/8cBd37Mknn7SddtopVK9hw4bWtm1bmzlzpn355ZfWo0eP0DFtfPTRR84VtX379qHYfAUqsAMBCEAAAhCAAAQgAAEIQAACEIAABCAAAQgkNYH/BSNL6m6WXedOOOEE1/hjjz1WwHp00aJF9uyzz7pjxx57bNl1gJYhAAEIQAACEIAABCAAAQhAAAIQgAAEIACBMiOQFhagpaHTs2dPa9eunc2YMcPOOuss69Wrl0tK8f7779uSJUuse/fu1rt379JcgnMhAAEIQAACEIAABCAAAQhAAAIQgAAEIACBbUQg4xWgih1699132+23327vvvuuS7qke6HyY445xgYOHOhigG6j+8NlIQABCEAAAhCAAAQgAAEIQAACEIAABCAAgVIQyAgF6NixY4tEVLFiRRs6dKgNHjzYfv75Z8vLy3OxQqtWrVrkeRyEAAQgAAEIQAACEIAABCAAAQhAAAIQgAAEkptARihAY70FOTk5poRKCAQgAAEIQAACEIAABCAAAQhAAAIQgAAEIJAeBFCApsd9ZBQQgAAEIAABCEAgLgLygNELgQAEIJAJBKpXr54Jw2SMEIAABCAQhQAK0ChgKIYABCAAAQhAAALpTCArKyudh8fYIAABCBQgwJxXAAc7EIAABDKOAArQjLvlDBgCEIAABCAAAQiYi3muuOepItnZ2anSVfoJAQgkIYEtW7YkYa8id0nKWhS2kdlQCgEIQKCkBFCAlpQc50EAAhCAAAQgAIEUJrBhwwZbv359SoygXLlyhvtqStwqOgmBpCWwevVqSxUlaJUqVaxChQpJy5KOQQACEEhFAihAU/Gu0eeEEMjN22Iz1v5mizetsBo5VaxdlSZWOZtYaAmBSyMQgAAEIAABCEAAAhCAAAQgAAEIQCBJCKAATZIbQTe2HgEpPp9c+I49vvBtW5G7JnThClnl7ci6+9ighv2serkqoXI2IAABCEAAAhCAAAQgAAEIQAACEIAABFKXAArQ1L139LwEBDblbbZLf77HPls5rdDZG/M22fN/fWhfrvzBHm49xOqU365QHQogAAEIQAACEIAABCAAAQhAAAIQgAAEUosA0eRT637R21ISuPuPlyMqP4PNztnwp13x64PBIrYhAAEIQAACEIAABCAAAQhAAAIQgAAEUpRAUluAHnbYYVa/fn3r2LFjiuKl28lEQLE+n/3rg5i6NGX1LJu4crp1q7FzTPWpBAEIQAACEIAABCAAAQhAAAIQgAAEIJCcBMpUAbpo0SKbNWuWrV271jZv3lwsgdatW1urVq1C9Xr06GF6IRBIBIEJK76zzXm5MTf14fKvUYDGTIuKEIAABCAAAQhAAAIQgAAEIAABCEAgOQmUiQJUSs9hw4bZq6++GpPi06O59tpr7brrrvO7vEMgoQT+2PBXXO3Ni7N+XI1TGQIQgAAEIAABCEAAAhCAAAQgAAEIQGCrEEi4AnTVqlXWt29f+/HHH7fKALgIBGIlUDG7QqxVXb2K2eXjqk9lCEAAAhCAAAQgAAEIQAACEIAABCAAgeQjkHAF6A033BBSfsqd/YQTTrCmTZtagwYNLCsrq0gCLVu2LPI4ByFQGgJtqzSO6/S2VZrEVZ/KEIAABCAAAQhAAAIQgAAEIAABCEAAAslHIOEK0E8//dSNsnPnzvb+++9b7dq1k2/U9CgjCexZvZ3VK1/TFm1aXuz4y1m2HVp7r2LrUQECEIAABCAAAQhAAAIQgAAEIAABCEAguQlkJ7J7ubm5NnXqVNfkmWeeifIzkXBpq9QEKuS7tA/d6aSY2hnQ4FDbqWK9mOpSCQIQgAAEIAABCEAAAhCAAAQgAAEIQCB5CSRUAVquXDmrWrWqG60sQBEIJBuBXjU723WNT7ecrHJRu3ZSvQPt3B36Rj3OAQhAAAIQgAAEIJBuBBTH/6+/4ksYmW4MGA8EIAABCEAAAulLIOEu8N26dbOxY8fanDlzrHv37ulLjpGlLIEj6vaw3aq3tqcWvmsTV/1gf+W7xNcoV9U6V2tpx2+/v3XKf0cgAAEIQAACEEg/AopV//rrr9tRRx1lV111VZEDHDp0qAvndNJJJ9mll15aZN2yONilSxfX7Pjx461atWoFLjF79mxTrP2g7LvvvrZ27Vp78803rV69+L1YevfubStWrHCx/CdOnGgXXnhhsPnQ9vbbb2/t27d3ryOOOMLq1q0bOuY39ttvP1u9erWNGzfO5QHw5SV9jzTekrYV63lPPfWU3XHHHdavXz8bNmxYrKdRDwJJQ0Df5/333z/m/jzwwAPm551o32F5fM6dO9eaNWsWc7tUhAAEIJAsBBKuANWPJylAH374YdMPRgQCyUhA7u1XNj45GbtGnyAAAQhAAAIQKCMCWqCfMmWK7bbbbsVe4ZdffnF1pVjcFqJ+SjZv3hy6vJQPUsbdc889JovNoHzzzTdO6bhp06ZgcUzbsvzU9QYNGuTqr1y50u1HO/ntt992h0aOHGlvvPGGtW3btkBV9UVtbNy4sUB5vDtFjTfetuKtv3DhQscAr7Z4yVE/WQho7vDzSCx9Cs4pkb7DkydPtgEDBtjxxx9vV155ZSxNUgcCEIBAUhFIuAJUq8UTJkywl19+2S666CK78cYbrXr16kk1aDoDAQhAAAIQgAAEIJA4Ahs2LLX5c8fZiqXTLDd3g1Wr3sx22KmP1ajZJnEXoSVbvny5jRo1yipUqJBQGu+9957l5eXZIYccUqBdWZ76BKc6sGXLFmdlKuXwiBEjTJaZ8vj6448/rFKlSqFzBw4caOvXry/1M0BZjTfUUTYgUEIC8xaWs5m/lLflq7KsQv4T9Y4NNtvOLTdZxcR+NUvYu8Knvfbaa9akSZPCBwIlLVq0CO1F+g6PHj3avvvuO6cADVVkAwIQgEAKEUi4AnT69Ol29tln21dffWV33323Pffcc7b77ru7CVcuM0WJrEd79epVVBWOQQACEIAABCAAAQgkEYFfZj1q074ZYbmb1xTo1Q9TR9pOzY6zTnveZDk5f8eIL1CBnaQhIIvOihUrmtxeg5KdnW0dO3YMFrltKT3l/t60aVNbunSpffjhh/aPf/wjVO/mm28ObbMBgXQisHZdlr34bhWb+Wv5gsP6rqK9+ckWO7zXOuvYJn4r7IKNJX6vXbt2hcJmFHUVvsNF0eEYBCCQqgQSrgCVObxiD3mRS413k/Fl0d5zcnJQgEaDQzkEIAABCEAAAhBIMgIzv/+PzZg6Kmqvfv91jK1ZPcf2OeBlyy6XpKZRUXtf9AFZQ/744482depU56beqVMn5wqupKDRRFaROmfWrFku3qYsruQ+vsMOO0Q7JVS+YMECk+WlRNaaMjqQSLEhRWVQ5Dqu419//bU1bNjQ9tprL6tRo0awSmhbbb3zzjvWo0ePUDLT0MEiNtRez5497dVXX7XPP/+8gAJ05syZ+ZbAuda6dWsrXz5MUZTf5vz5850lmWIJtmzZ0jp06FAolmis4y3JfdCwlixZYoqvumbNGtfPPffc07KysqKOePHixTZp0iRbtGiRde3a1d23oupHbYgDKUtg/Qaz/75Qzf5aqu94Xv6r4Odl7fose/6tqrZx01rbY5fShX/Y1pCC32HNL9rXYodE4SE0vyj+b/369d136c8//3RzTa1atVz4CxlD6fut77ZeRVmtx/sd1pz15ZdfurlU/VFMYs2DPhmzyoKi/uq7K0v1xo0bu/rFWcMGz2cbAhBIHwIJV4CmDxpGAgEIQAACEIAABCAQjcDyJd8Vqfz05y396yubNf1Oa9dhiC9K+Xc9/CvWvZSfQdlll13s6aefdg/8wXJtP/LII3bZZZc55UDwmJQL559/vsniqnLlysFDBbblcn7//fe7MsX51LUkitsXTJL0888/2+GHH26K4edF17j22mtt+PDhvij0rnpS6h188MGhslg3fv31V1dVysOgaF8xQH/77TencPDHli1bZtdcc40p2YoUpF6kNP7nP/9pSlIlS1RJLOMtyX3QPTvttNOcAlaKFC+KC/voo48WsnhVnVtvvdXFPAzGY23evLmzfEWR4gmm//tbEyr/v/JTYy2o/Px79CrLs9c/rGytGm+ymjX+9/n6+3jq/A1+hxXews83GsGdd97pXvrO6rvx+OOP2+DBg933WonYtC2lppc2bdrYmDFjIs6L8X6H9f1VDFIpZIOikHt33XWXnX766cFi1xd5pYbHI9Z899hjj8W0+FSgQXYgAIGUJpBwBejzzz9fIFh7PHSCsYPiOY+6EIAABCAAAQhAAAJbl8DsGX8r42K56s8zH7Q2u1yab6mY8J+esVw+oXVkSaTESLLmPProo11GeSkY5fGkGHmyDvzss89cCCh/YSn2pICUxZRi68naUl5SypL+ySefuKRGUqRJcRBNjj32WNtxxx3t6quvNikMb7vtNlfVKwz9eXqwV9ipSy65xGVqluJB/dH1Za2l6wdF1p+S8PifwTrh21Je6vpSRsgNPpZM01IkHnPMMU5pKKtU5QqQYuSHH35w2dalAJbVmNzpZVlZ3HhLch+kkO3Tp4/JulTt9+3b1ymQn3jiCfviiy+cFauSxjRo0CA0ZCm0da8PPfRQO+igg5zV2bPPPuuscTVuxUSsUqVKqD4b6UlgXb515+TpsmIvbPlZcMRZlpuv+5s4taL12Wd9wUMpuifl4h133GEvvfSSy/Wh78KBBx5YKJmckrNJodm/f39nHS6LyyeffNJZvGtRRhbsQQv5eL/DWuxRqA1ZkGse01y3YcMGZ8H+zDPP2BlnnGGyQFV4DonmKL1kaT9kyBC3GKMFH+krNO+preBCUYreHroNAQjEQSAr/8dI6i5NxTHQbVlVP7ISLTLx965MChC/bt26RF8iKduThYN+ZMpSIVPEu8XJ6kAPS5kgevDRw0cmfbb149Jb8MjFSD/oMkG222475x4p18JMEClJpICQ6B57d7J0H7seeOrVq+fc5MKtMNJl7H6uTqXxSKmjV0nlrZd2tfXrFsZ8+n593rNadQrHk4ylAX2GEpFU88wzz3RWP/otofmnKJG1ovhceuml9p///MdV1c/mvffe2ynLrr/++kIWlXrYlhJTdaR0lKgNuV3qf7iUkVK8BeWCCy6we++911kefvvtt6FD3r1a/ahZs6Yrl9u2lKhyJw3/PyE+q1evdteaOHGic0f1jUlpqoztsuqSoi8ocmOX1ei8efNCxVIOSCEq7jruRePXeKTIkFtply5dnBLXz2u+ntiGW4DKCktKTykj5DKvOcGLFCXqm95lhSlFhiTaeEtyH9Tezjvv7BSuUgZfd911KnIihe6uu+5qM2bMcOU67u+lKsgaddiwYX9Xzv+r/1ly3V+xYoW99dZbcSmPQ42wsdUJ6DMZtEyMpwMzfsmxJ1+vFvMpjepttkEnro65fnhFzVFFuY2H14+0778/OqbFB//sGKnuf//73/xYzf9boIr0HVayYyk5NZcEs8AHvysPPfSQnXXWWaFLaK5QeBApL7VI5C3NS/IdfuONN+ywww5zc5LCVwRF1qiap6X8VFgOyR577GHKXP/RRx/ZfoH4xnLX1/dX4S+kAFX/EAhAIDMI/G+WK+Px6geZflxplVo/eLQ643/YlfGlaR4CEIAABCAAAQhAIMEENqxfEleLG9Ynz0KH3DT1ilf00C0FYqNGjZwlZvj555xzjlOUScGneoq9qYdsKUu1qBeu/NT5Rx55pFOAJmpBRC7msrAMylFHHeWUFrKADIoUQurrKaecEiwObUsxKIvMaKLf9VIChitAI9WX27tE1rBB5afKxFMKSSVSlTLFK0B1LJKU5D4oHqGsTdXXK664okCzUvTKrVeWYVKMBEV9Cyo/dUxK6H322ccpf8OZBs9lO30IrFlbMM5ucSNbsy6++sW1V9rjL774YpFN3HfffQUUoEVWjnJQYSEGDBhQ4KjKFANUC0I+ZIYqlOQ77ENQaDFJyt06deqEruXnj2bNmoXKfH25ywcVoDKykOJTSt7wuSh0MhsQgEBaEihTBahM4LXiLFeS4KqySGrC0g++c889t4CLUFpSZlAQgAAEIAABCEAgzQhUrFQnLgvQipXqJg0BKfykaCtKZMX0+uuvF6giBZpEbt8TJkwocMzvKFaerI700C0FqH7znnfeef6we5dVp5Ihff/9906JpkL/sF6gYgl2lFQpXLxLt6ywgvLBBx+460Zzf5fHUTC5qc6V4uH333+3d99912SRpSzxir0n5WU00dhmz57tDnsLsPC6vlz1pHiVUjKalOQ+eOtaWYVFirUql169wiUST9WJxjT8fPbTg0DVKv+LaRnLiKpWjq9+LG2Wps5NN90U+sxGaidSsrJI9YoqU0iLSAZOsoCXAjToAVKS73CvXr2c0lLntmrVyoWl0NyluUOLEuHfVeka9L3X/Kt4n3J5VwgMWa7rfAQCEMg8AmWiANWPHCk+b7/9dlOQ9kiiH08PP/ywC5p844032uWXXx6pGmUQgAAEIAABCEAAAklIoG79HjZvzksx9ax8+e1su1o7x1R3a1RS3HnFySxKwmNrqq5X4ulhXg/jRclPP/0UOiyFnuLnKRGSYkbKBdNL0O3Ul5XmXcqGcPFKCbmdBkWu7lI0HnDAAcHi0LaOKd5pJJE7u6xN//Wvf9nFF1/sXE+jWVPJC0zPBAr1ErTaCrYrS0spYaQkkVWlLMeiSUnug1eARuIT7Toqj1Y/GtOi2uJY6hJo2jA3X7mXZ39/hbKKHUjznTYXW2drVpAysKyVftFCwXhX/uD8U5LvsFz4P/30UzfXyLX+qaeeci+FF+rWrZtLJnfiiSeGsGp+0qKPXOMVX1gvWYpq7lf85kjW8qGT2YAABNKSQJkoQKXQVCBziX4cyORcK0IK7i53I/2o0Y8Q/QCUslRuKFpFPfXUU9MSMoOCAAQgAAEIQAAC6UagZbtzY1aAtmh7dlokQPIP8FJ+KqlHUdK5c2d3WOfoN66SdEiUyEiu8LKclCWSHuoVMzRRUpTlZPg1FJNPFpG1a9cOPxTTvuKX6ne/YtEr7qhPPhJ+srcu0+9+8fDKw2A9HdNL4usHjwe3S3IfpISWRDPOCLYf3I6HZ/A8ttOLQOVKedZl5402aVrFYgaWZ+Xyvd/36pgZsdyDMKSIjFVK8h1W27Kwl/W8rNdlga5FnFmzZjkLUy1MaR5SvGGJ5plbbrnFJYR7+eWXXV3FA5ULvUJyKFboe++9VyDDvTuRPxCAQNoSSLgCVPE09ENIoh9zCpTsfwCGUxw7dqxbMVY8kEGDBrlMjD7Ie3hd9iEAAQhAAAIQgAAEkoeAEhq17XC5zfzu70XvaD2rXXcPa73LxdEOp1R569atXX+VcEjJkWKRV155xSk/FW9OLvXhFpV6MJeUNDlLLH2IVEcu+jJKOP300yMdjqlMilNZyioxkldoRDpRRhBSaqqekid59/FgXcXo9G0UZ51bkvvgY3uGh+XyfVDfZFGmJE3FWff6c3jPLAJ99llnc/7Isb+WKTxDpGzwf5f17b3WatUoaG2dWaSKH21JvsO+VS1KHHTQQe6lMukSZHwlpaZimSqJmVzivci6XAmc9FLyOCk9FYZPSdeUtEnxfxEIQCAzCMS+TBMjD8UA0sqqAhBrVSaa8lPNaeVcSlBluVOSpKeffjrGq1ANAhCAAAQgAAEIQGBbE2jXYbB12GOklcupErErOzU7xrofMCbfzbo4q6mIpyddoayPJJ988onLBB7eQXk6KZu53DFlaST5+OOP3buyF4crP3VAxgMSb/3odqL88RZWiVCWyvpTEi3+Z5QuFCiWIkGKQ4nGHE2ksGjXrp07/Nxzz0Ws5su7du1qClEgiTbektyH9u3buzaV9EkJqcJF91RxTAnLFU6GfU+gUv40NvC41dammUK8FXaDl5Vo/0PW2B67bPSnpNW7/z56a+rSDK4k3+FRo0bZzjvvbP/+978LXFp6B1l9SumpuXHatGkuTnHPnj1NilYlavOiBRvNxYMHD3ZFU6dO9Yd4hwAEMoBAwhWgcmuXaOUlFmtOTWI+W5z/oZgB3BkiBCAAAQhAAAIQSAsCLdqcZQf3m2Idu95sTVudao2bH2/tOg61/Q/72Lp0V2bhqmkxTg1CD9QK7SQF2sCBA53rd3BwQ4cOdXHm9AC+++67u0NycZcoaVK4klMJhpScROIViW4nyh8ZDUjUjqyXSiNyHZUFp1zg4xFZaSqW/+jRo+3kk092p+6///7FZoJX7D3JyJEjXRgst/P/f5Q06tZbb3V7ii3qJdp4S3IfdD+ULEXKEN2noBJ5zZo1oUzv/fv395fnHQKFCFSpnGenHbHGzj9+lfXqut46t9toe3bYYEcfuNaGnLHSOraNnP+iUEMpWOCTh8lyvLRSku+w5islQJK159KlSwt0YdKkSW5RSnOGFqEUakSxhxVrNFLCu7feesud37t37wLtsAMBCKQ3gYS6wGs1yGd00+ptrOLrJmIyjfWa1IMABCAAAQhAAAIQSAwBZYRv3vr0xDSW5K0ovJMe3uW6rjieffv2de7d8mqaPn26s1pUsiOv+JRCTXHo5OKtB/N+/fo5t3FZhiqOXadOnZxCUEo4KefkKh9NZL3UsGFDmz9/vvOyUoIeXTda8pFo7UjZquvLG6uoGJcrV64sFI9Tv/e9q7raVx98fNNo11O5krAo9ukLL7xge+21l4mLrLNmzJhhzz//vEt+dMcdd9hJJ50Uaqao8cZ7H9SoErR2797d/vvf/zrLWylE9fyheylvtH322cfFCwx1gA0IRCGwY4Nc0yuTROEhJI8++qhJ4ai574Ybbigxgni/w1pwkZu7rOZ32mknl7xNCxuy6pYFt2TIkCHmFbWad5UUacSIEW7ekeWnrPTfffddU5I6heYgB0mJbx8nQiAlCSRUASqzeJ/JUj/iYhVNRJKifvDF2hb1IAABCEAAAhCAAAQgUFYE5L0kRafi10v5GLQuUugnxcLv06dP6PJy9VQGeMWf+/rrr91LB5UxXQ/oakfx7KQMVbzQ4mJyPvHEE+6hXUpQJfNQX+JVgEr5qcRFsbi/h1utysJKSlhZWB1zzDF2xhlnuHBWoQEXsTFmzBinwBg+fLg9/vjjrqYyRMsYQu2ceeaZhc6ONt5474Malhu+rHPPOecclxBFWaElen5RJvvrr78+9CzjDvAHAhAIEdDcpLAXr732msl1vFq1aqVSgMb7HdbcoxB7V111lYvXq5jKekmaNm3q+nLKKaeE+nvCCSe4bXmmKuaxXhK1I+WtFqqCsULdQf5AAAJpTSArfwU3oRGa5UYjNxatsF5yySUxwdNEpaDjqq/z0k0WLFiQ8CFVrVo1ZFkgNyz9iM0E0T9a/dNatGhRJgzXjdE/1OgBRA86mSDK2qgECZn02VZCDX2+JXLrUZD2TBAtfCkxxuLFizNhuM4yrH79+m6susfhLlzpCkEWZlL2yG1248b0jI3m5+pUuoeyAozF7ToZxqTPkObJZBP9b5aLpf5fKQ5dpOQ+vs+ynJS1oRSXsqQq7Wfmzz//dPNnnTp1/CViflfSECkDZA3pLVVjPjlBFfX7WDw6dOgQkwK1qPHGcx989zUHy3NNBhxt2rQJxR31x3lPPwKyaA6GPkjmEep5R4sDySj6P67vr+awRPUx3u+wjK00fyxbtswU37dWrVpRUUndoXlXVvgK0afvu49nGvUkDkAAAmlJIKEWoCIk1x4pQBXnRysrzZs3LxKc4g/55EdFJUwqshEOQgACEIAABCAAAQhAYCsTkOWgT+5T3KWlxNXv4uJ+GxfXjj9elLLV14n2LmWtXttSpDyJRwlc1HjjuQ9+zHKv59nD0+AdArETkNJT7uOJlHi/wzIG8onNiuuHDCuUCV4vBAIQyGwC2Yke/tVXX+2smBTDSPGRFCMkUqa4VatWOTN1uc5oVWbXXXe1448/PtHdoT0IQAACEIAABCAAAQhAAAIQgAAEIAABCEAggwkk3AJUK7n//ve/XZyjefPmuQzvgwcPdqvdis0hk/k5c+a4rGw+9qfcH5VJMlEm9Bl8Pxk6BCAAAQhAAAIQgAAEIAABCEAAAhCAAAQgECCQcAWo2r7gggtcbA0FMpcSVLE5pkyZ4l6Ba7tNZb5UBjhcUMLJsA8BCEAAAhCAAMiMPawAAEAASURBVAQgAAEIQAACEIAABCAAAQiUlkCZKEDVqQMPPNBlWbz//vvd+4wZM1ywdVl7tmrVyr169+7tMj4qJhICAQhAAAIQgAAEIAABCEAAAhCAAAQgAAEIQCDRBMpMAaqOKrvv0KFDQ31WrE8FIUYgAAEIQAACEIAABCAAAQhAAAIQgAAEIAABCGwNAglPglRUp1F+FkWHYxCAAAQgAAEIQAACEIAABCAAAQhAAAIQgECiCWxVBWiiO097EIAABCAAAQhAAAIQgAAEIAABCEAAAhCAAASKIlBiF/gPP/zQ3n//fdf2wQcfbD179nTbyuY+a9asoq4Z9dj+++9veiEQgAAEIAABCEAAAhCAAAQgAAEIQAACEIAABBJBoMQK0AkTJti///1v1wfF+vQK0DFjxtibb75Zor5VrFgRBWiJyHESBCAAAQhAAAIQgAAEIAABCEAAAhCAAAQgEIkALvCRqFAGAQhAAAIQgAAEIAABCEAAAhCAAAQgAAEIpAWBEluAXnnllXbZZZc5CLLc9PLiiy/a5s2b/W5c78F24jqRyhCAAAQgAAEIQAACEIAABCAAAQhAAAIQgAAEIhAosQK0QoUKple4VK5cObyIfQhAAAIQgAAEIACBJCOghWcWn5PsptAdCECgzAhUr169zNqmYQhAAAIQSH4CCXeBf/DBB+2SSy6xH374IebRjxgxwvbee+9QTNGYT6QiBCAAAQhAAAIQgECJCGRlZVkqvUo0SE6CAAQg8P8EUmm+U18RCEAAAhBILIESW4BG68Zrr73mkiAdeOCB1r59+2jVCpSPHz/eJk6caC1atChQzg4EIAABCEAAAhCAQNkQyMvLK5uGy6hVFAJlBJZmIZAhBJjzMuRGM0wIQAACUQgkXAEa5ToRi3Nzc2327Nk2depUd7xKlSoR61EIAQhAAAIQgAAEIJBYAhs2bLD169cnttEyaq1cuXKG+2oZwaVZCGQIgVWrVtmWLVtSYrR6Lo4Ubi4lOk8nIQABCCQpgVIpQA899FD74IMPCgxt06ZNbv/II4+07OyiPexVN/hPqEuXLgXaYgcCEIAABCAAAQhAAAIQgAAEIAABCEAAAhCAQGkIlEoBetttt1mHDh3MKz2DHYlUFjwevr3LLrtYv379wovZhwAEIAABCEAAAhCAAAQgAAEIQAACEIAABCBQYgKlUoC2bdvW7r//fps0aVKoA2+99ZbNnTvX+vTpY40bNw6VR9ooX768Va1a1Zo1a2bHHXec1apVK1I1yiAAAQhAAAIQgAAEIAABCEAAAhCAAAQgAAEIlIhAqRSguuKAAQPcy19dbvFSgA4aNMi0jUAAAhCAAAQgAAEIQAACEIAABCAAAQhAAAIQ2FYESq0ADe/4KaecYnvvvbe1adMm/BD7EIAABCAAAQhAAAIQgAAEIAABCEAAAhCAAAS2KoGEK0CPP/74Eg8gLy/PsrKySnw+J0IAAhCAAAQgAAEIQAACEIAABCAAAQhAAAIQCBJIuAI02PicOXPszz//tI0bNxbI9i5F5+bNmy03N9fWrFljCxcutDfeeMNZjl599dXBJtiGAAQgAAEIQAACEIAABCAAAQhAAAIQgAAEIFBiAmWiAP3iiy9s6NCh9vHHH8fVsT322COu+lSGAAQgAAEIQAACEIAABCAAAQhAAAIQgAAEIFAUgYQrQJctW2ZHHnmks/ws6sLhxxo2bGjKKo9AAAIQgAAEIAABCEAAAhCAAAQgAAEIQAACEEgUgYQrQEeOHBlSfu6///7Wt29fq1y5sp1zzjlWsWJFe/jhh53b+2+//WZjxoyxn3/+2Zo3b24zZ8608uXLJ2pctAMBCEAAAhCAAAQgAAEIQAACEIAABCAAAQhAwBKuAJ0yZYrDetBBB9k777wTQnzTTTc5ZWfr1q2ta9eurvzyyy+3Qw45xL788ku77bbbnNt86AQ2IAABCEAAAhCAAAQgAAEIQAACEIAABCAAAQiUkkB2Kc8vdPrs2bNd2cUXX1zgWLdu3dz+Rx99FCqvWbOmvf/++9aiRQu74YYb7Ndffw0dYwMCEIAABCAAAQhAAAJbi8CqVau21qW4DgQgAAEIJICA5u2//vorAS3RBAQgkAkEEmoBumnTJvvjjz8ct1atWhXg16ZNG7f/3XffFSivVq2a9enTx+655x575ZVX7LLLLitwnB0IQAACEIAABCAAAQgkmsDixYtt9OjR9swzz9isWbNciKaqVau6hfkTTjjBLrjgAtPv1HDp0qWLKxo/fnzE4+H1k2VfRgrhv8/Lum9PPfWU3XHHHdavXz8bNmxYWV+O9iEAgQCBFStWmELSxSoPPPCA+fkt1nPKsp7m5ZNOOskaN25sL7/8csRL9e7d2zTOH3/80RRi7+ijj45YT4U5OTlWo0YNa9SokfXq1ctOOeUUy8rKilq/rA9sizm5rMdUkvZzc3Nt7ty51qxZs5KczjkQiItAQhWgiuFZp04d0w9KTTBBiaYAVZ2ePXs6Bej3338fPIVtCEAAAhCAAAQgAAEIJJzAG2+8YaeeeqotXbrUtS3Fp8I0LViwwLRYr9ftt99u7777rnXs2LHA9X24p82bNxcoT9YdPVxK+Shjg61t5bpw4UITr86dOycrHvoFgbQloDnKz1exDHJrzw/F9WnNmjWu/ytXroxYVZafGt+gQYPc8fXr18c83scff9z0f0CLYJUqVYrYflkVbss5uazGVNJ2J0+ebAMGDLDjjz/errzyypI2w3kQiJlAQS1lzKdFr6hM7p9++qlzZw9q8du1a+dOUrKjjRs3WoUKFUKNVKlSxW1Pnz49VMYGBCAAAQhAAAIQgEBqENiUu87m/PmBLVoxzXJzN1jNas2seYODrFrlBkk3ACXh1MNWXl6eHXHEEXbddddZp06dQv387LPP7JJLLjE9mCmm/eeff+6sQkMVUmxj+fLlNmrUqAK/vVNsCHQXAklHYO3SbFs4K8fWLcu2chXzrOaOubZ9i82WnfCn68QM/bXXXrMmTZoU2ZjC0qWSvPfee24eV06RcJkzZ47VqlWrQLF0EPPmzXNep7fccotLyCwr/0ceeaRAvbLeYU7+H2EpoLXgqP/JCAS2BoGET9FeASoTepmke5EFqKxCtRL1ySef2AEHHOAP2bhx49x29erVQ2VsQAACEIAABCAAAQgkP4FZ816xj6ZebWs3FIzDlp2VY51anG377HKNlcsunxQD0cPvwIED3UOzPJDkVpmdXTAkfvfu3U0P1opfr4V7KUiffPLJpOg/nYAABLYtgc0bzaaNrWy/T5ExT0H36cq1cq1Dv3VWr1XyWYfLGGlrh8Ao6zv19ttvW8WKFW2//fYrdCm5uusVLnXr1nULXjvssIOdd955Tg+hxbBt6Qof3kf2IQCBsiOQcAWoYmloFeWFF16wY445xmV2VywRucfrB+XHH39s559/vilukiYeKT9ffPFFN8KWLVuW3UhpGQIQgAAEIAABCEAgoQS+/flR+3DqFRHb3JK32b7+6X5btmq2HbH3U5adVS5iva1ZeNddd5msbxSy6emnny6k/PR9UaLOESNG2LHHHmtjx45156isONmyZYuLRTd16lS36C/LUhkHlCtX9Njnz5/vlK0//fST65sUFTov6DGlay9ZssT+/PNPa9iwobNukmvoV1995eKndejQwfQKniOX/l9++cV1Ww/53ttKypCg4rek/VZ/9JterqoKIbDnnnsWqUhQmKxJkybZokWLrGvXrm6MKB6K+1RxPFkI5G4ym/hwNVs+T4/QeYW6tW5ZOfvy8aq2+wlrreEu+ZXTQJTjQxZ6P/zwgzNm0hzjDZuiDa8k56gtzU+aHxR2RNcpSjSfvfPOO9ajRw9TCJN45aijjnIKUM1FGl94qBO1p/8V3377rSlWZ/PmzZ3iVP87oolCfqj/yomiuKXt27cvZHUb65wsd37FNVUcVMU4lXWu/idIfxIu0eZ11VM7P//8s/u/EFSA+/upeVvWshMmTHC6Go0zKPH0Y8aMGe7/ij4fuj/q+5dffmm1a9e23Xff3f3f8m0rDIAWGH0YGrHTOKSgrl+/vq/GOwQSTuD/2DsPMCmKrQ2fjUSJkrOYQLliQMWcFbP+KBcjmAOKOYsZRcEcr4o55wBeEHMAc8KACRUFAREk5/3nLW+Nvc3M7Mzs7O7M7HeeZ3dmuqurq97uqen66tSpjAug22yzjZ100knGA+ZTTz3lpg3xUIexwBECKI1Ihw4drEWLFsbN7g3xVCYCIiACIiACIiACIpD9BGbN/dZe+/y8Cgs6efq4iBB6h22y1gkVpq3KBHTIHnnkEXeKs88+2y2Ekeh8++23n+u8Eb+SgfyKjM4bC3YgfgZt/fXXd2JrrA49HqlHHXWU68gHj+E9Hd6RI0caz9beiFt3xhlnGDOtFi5c6N4jXnqj48kUf38uRNzbbrvN7UaUoCwYsf78Ak/plJs6Hn744U44gKu3jTbayJU5LCaQZvjw4S7GWzB2Kp3tV199dRWRwOenVxHIJgLfjK37P/GTUpX3/oyWM/J1+PSJ+ta801yrs9o/343o/hx689JLL7lwIAhxQUOIY+oygxhhS+cYBqPOP/98t4iRzw/xkPYrnn3yySduIGXXXXeNlyThdgabvPlwfP4z4tzQoUPt0ksvdQNZfjsDWZTzwgsvXGW9E9rlm266yYX68+l5pXz33HNPVLhMpk3GmQzdJBz7lEErHMmuvvpqq1evXvQ0vl2fPXu2hQfqEDoRH2lrEUK98bvWunVrt0gdA33UGRsxYkR0UepUy8H9wO8K4WMISzBx4kR/OjcwRoxPmMKRwTNfbhLdcMMN7u/00093vxXRA/VGBDJMIOMCKOW78sorjYcxHtKCsUT22msvF6T4lltucfuD4ufRRx/tRnAyXD9lJwIiIAIiIAIiIAIiUAUEPvzuloiXx9+dpoqy//Dbm2zjNY+LdILKTzev6LhM7sfLBcER69GjR4VZ00mL1cGPdSBePwiVeMuwCjHeRXRWmaLphQJii9IR9YZ3EUIlnVamcBJvlOfm1157zc2QorNKXqyOG+zscjwLGiFc9uvXzy0miscR0/TxuOF5G69Pyk/Htn379q7Tzmc6txjTRrF0ys1Ky3369HELRpH/3nvv7QTV+++/3yZMmGC77767W4iEzrU3BA7Y7LHHHq6eCCqI0ZSTVarxwAqLEP5YvYpANhBYvsRs8gS+N4iaccRPV9ACw1OUtOvuvDgbip5WGfDs5vvK4AXtzJ577un6788++6yLobnFFlu49i0Y1i6dY2gzjjjiCCfAEXt56623dkLdtddeawcddFDcsuP9icWK/xn3oP/tQFhEiMNoH4N6BdsOPPBAFx6lZcuWhiCHxzwOXDh4cRxtr5/BSnraVf7I58wzz3Tenwi0jz32mBvcok3kM1ZRm0z+F110kfOEJFwLHq4s9sSsWcII0vYTyxXBtbLGQBgaDItAMVuBBaVo27F0yzF//nznScp9Qx44vDHIxexgRGXWiGHQj9CH119/vXOYw/uUe23nnXc2BtFkIlCVBAoiN2eVDU3RuOA2Hhy5pjKMgtB40hAw7Z3GjS9Cvhqu7pk2XP19XBMeoBctWpTpU2Rlfowq8YDMdIXaYn6qAx4T/ADWBmM6HB2n2nRv8yDgvXGYDrJkSeRJuxZY48aNnWcV0yJrgyGI+Kk9XGM/9Sff647wQkeCEX8WIchH8211LtUNQYq/dO0/L21g8xf9PcsnmTwO2eFVa9mkYuExVl7cQ5WNFY8ASWcSQ8RjimI65qdse28bHqURA+jIX3LJJTZkyJBy2dIxprNKGsrgzW9HjOWZmDp6w0mAae44FDzzzDO27777ul3+GD7ceeed5Z6fERPpxNKpRXj1nlF875hWyNT44G9LuuVeb7313HRYOunER/WGBxF1YRok29kfLC+eT6xG7412n34A0zvxGktHyPB56VUEkiFA3zToMZ3MMT4NCx69f19D/7HC1ybtl9vWJ8yvMF28BPR3guEs4qVLtN1/90lDaDrfd4x1zB133BH1aqQNYXCGQSO+w3gjBo12ju84U6q/+OILN6CS7jF4kzJblAGR4EI4DOrgpUjfh/OEvVCJ4cwgkR/UonwMAJEfhlgZnhpP/5F2cty4cW7BZp7JWBwKcdcbbSciIP0QdAz/zMZ+eBLaDy4IsAxaYb169XJejwxeMZjljXAltHGECKGN94vt+esSbpP5PeZ3iTrjyY9YGrRBgwYZjmR42FM2b+HfJL+d148//jimByiDYDyPde7c2eXF8zjnRwxNtxz8RiOAMq2e+gYHtXzZN998cxs/fny0iMwcRtRFHNUq8FEselOFBIqrMG/XyIbFT843cOBA91eV51beIiACIiACIiACIiACVUdg4eLUBiMXpJg+0yWn04nR6W3Xrl3GssfrCfGTPJkeGbZjjjnGCX+sJk86OoAYneErrrjCeUAGxU/20elGMH377bdjDpQwnfHII48kadTYhmiByDp58uTo9nhv0ik33qhMqaR8hBEIGnVgGiNeT+G4/rAJip8chyiLtxeeTQjSMhHIZgJL5qXmvb5kfmrpq7ruQY/FWOe69dZbowIoIiAiH2Li4MGDV0l+3nnnOc92vCKJkYy4ms4xeBwifiLoBcVPTkibceqppxrnChtCNu1povB5J598cviwcp85J3WmnQ0aM1kxBN6g+Mk24n/iuIVYh4eqF0B9WA9iWgYFUERUhEDERQaBKzKEUsRlHEDC4ifHEpYFATSTg+fnnHOOKx/5I35ilS0Hv4NB8ZM8GcSj7Mn8NpFeJgJVRaBKBdCqKrTyFQEREAEREAEREAERqFkCdUubrrLye6ISkb4mzS9egQcYghuCYSYMQRDDk4apfLGMWGfERaOD7AVQpn7z5w0PSjqHeDEhlPp4bb5z7dPxSqxP7/UT3I73EAJoMp7W6ZTbex3h8RSelk85mMLIX9i8V1Z4u58mj/eYTASymUBJvdQmTZbU+yc2bzbUa9iwYc6rMV5ZgnGO8eLGmN4eHpxhO2m333571175tP41lWN8vGTvmU/eQUNgjCWAvvLKKy42ZyKvcTwLEfTwdEcwxWOTdh9RE9GWNiyW+XaRejNIFDY/24O23BvCJG0jq8oz05Up73iR4i0aXHjIp4/3ym8UeQSNmQZ4v+Jpy2ARFus3IXhMKu9jtc2VLUesPP2Mi2R+m1Ipv9KKQKoEMi6AMhLEqEU6xkgP031kIiACIiACIiACIiAC2U2g3eqb23e/vZBUIUuKG1iLxusllbaqEvmOK/nTyc2UAMqzL4bwiCiQyIILb5CODjlx0OjQI3wGO4fFxfEf04N1CZ7PT5lNJsJVOuX2AqjvzAbPneh9vPRexE2mvIny1z4RqGoCzTotj5zCi6AFFZ6ueefk4iNXmFGGEiDSJSvGeTGTQZ14RixHzLcj6RzjBVDicMayeNsRMxEog/FHw8fjSdm06T+DboiGeIw++uijbpCGeJp+sTh/LBqGD8lEbMxENmXKFBdShKnkLIrEIA5eoe+//777w4OU+JfEcWZ/shoHA2EsJM0CRMRGZhq9t0S/CT5Nqq/xfgcrU45Yv0+p/DalWgelF4FUCMR/skoll0BaghePHj06sCX5tzQUxAuSiYAIiIAIiIAIiIAIZDeBDbsenbQA+q8uh1txUZ0arRAddgbbiS3HIhbBuG/xCkYaFpxgMYpwZ9kf48U7xE8WIEpkxLTzxvRPpksSM43OIQsk4THEeciLuHvPP/+8T17ulWn8lbV0yk2nGGNF+VQslhdZKscrrQjUNIE6Dcus3QbL7LfPSisoSlnEOzviEb557sZy996gib7nfv0Jn9a/pnKMnyYd7xifZxg40+3x4GzWrFl4V9zPiIcPPvigW7ztjTfecIu3sQgcIqU33yby+aqrrko6BisDOddcc42hgzz99NPO25R4oMTyvP32293aJy+//HK5Vc/9OYOvnP+www6zhx9+2G1GAGYqPNP1+W0ghmt4yn7w+Fjvg3GfY+33C+IF91W2HJn4fQqWR+9FIJMEMi6AZrJwyksEREAEREAEREAERCA7CbRfvbdttOax9vH3dyQs4OqNulvvbmcmTFMdO+mksmL5bbfdZqNGjVolhmW4DExZJx1GHM94xoIPGAtAELMuWSMmPuInMeXuuuuuVaaU+1hp6S7aUlE50im3j+0ZXHgkeB4Wz0BkYDXkirxhg8fpvQjkAoH19lhks34qtsV/xRuAwEO0wNbddZE1bJFdU+BT4es9RYkDGs983F4f2zKdYxj0wXxe4XPF2s7Uc7YPGDAgnLzCzwzE3HfffW6QiTxY7Z0Vyr0nOh6jxCbGC5Tp98EBqwozjyRggI2p9/whPCJ6HnfccW7QjUXriJGcyFjwDvGTmKEMfoXXUkFcxcK/CdSLwalYQjKLPqVq6ZYj1fMovQjUBIF4rXfaZWG0moYl3t/IkSPdVB8CKnvXeeJkMBp/+umnp31eHSgCIiACIiACIiACIlC9BLbtcZltvu4ZVlgQe0y9c6sd7ICtn7HS4uRXT67KGrAwBl5FxOq8//77456Kqeh+EQ1iduKBE8+I74kxpdJPnwymXbhwoW222WbWu3dvwysIYxELYrphTNUMx9NkEQq/6nFl4715b5xwpzmdcnfv3t2VmQVIYoW8ggFTR8866yyXTv9EIJ8I4AW61bHzrEkHpsOvaoWRZnD9PRfamtvkrvcntfJtAyKc9/QM1vavv/6yl156yW3yIl06x+DViDF7NNZ58PQMm9+WKP5n+JjgZzz6CTuCEeMTD82g+XowDT2WMVjVrVs3O/zww91upsKzIj0DSnDxhmclMwjOOOMMt8lP9+dDvDYZz1SM4zxXt+F//1hQCQv/JjRp0sRtnz59unsN/ps4cWLwY1Lv0y1HUpmHEnkWfnZBaLc+ikDGCWRcACWYO67b8f4Y7Ub8pOEhjhDpafRwG2/YMDsejjNOWRmKgAiIgAiIgAiIQB4SwHNmi+5n24Bdxkdez7G12u5pXVrvbEyPP2DrZ23/LR+zenWSn6ZY1YhYnMF7afJMeumll0YXG/LnxmOGFWvHjx/vhEnfWfb7w690fpnKjiDIVPlwR55VdokLR0fUezwx9dPHc/OiqM8XL0o8Vf3URT5Xxvw0UzrNOBx4S6fclH/XXXd1HX3qFRRVEW39Su/9+vXzp9GrCOQVgXpNIiLocfNt08PnW6fNlljLtZdZm/WXWrc+i2zHM+Zaly2W5nx999lnH+f9OG3aNCfgBcUpvAyZ6s0gznrrrReNw5nOMQyoMKWb85x77rluwSIPD0/P4cOH+4/RV+J/MvU93iJG0YQJ3tD2+wXoaMeC7aIPx8e5GdAJGl6jOHtRts7/i4/KNHUWrCMW6ogRI4LJ3XsvFO+www7RffHaZKa4YwzQhUVO9BIWssLCvwksiocxmBY0hMzrrrsuuCmp9+mWI6nMQ4n84F8sb99QUn0UgYwQiD1cn5GsK86ELxdfZjxBebgkblKwcag4B6UQAREQAREQAREQARGoaQJNGnSOeILmxkyeK6+80gl4d9xxh4s9T4eXKdsbbbSRMeUTTx08QPEUfeihh5z3ZkV8b775ZucFxBRFvEURMDme1YaJN4qXC4ta+I4lqxMjEpI/HkJ0VFkJmUUvmDaJVxHeUUzDD3bOKypHrP14IrEAx9SpU52owYJElIuFKlItN/nTod5yyy0NfngkIYjSeaXuTOnfeuutnUASqyzaJgL5QCAy7mOt1lnu/vKhPuE60F7deuutbho4rxMmTDA8LhnwoO9OO8VgEou30c5h6RzD1O1nn33WNt10Uzc9nPaO9oS2iraRNgqh1RvCH20lmkFl4wrTfvXo0cOtEH/iiSe6cnAeBrOYto5nKGE8+vbt66bMf/zxxzZ27FjXxuHR773cffxPQplcdtll9sQTTzgPTjz/Sc/Cd3id4hzmLV6bzG8CTmG//PKL+91hII601BnWPXv2dOwZbMLblKny2AknnGB45T/55JOurAxucY0YxMOblPY+FUu3HKmcw6fltxdjljAxWfntZGBSJgJVRaCwqjJONl+CvhNjA+PLLRMBERABERABERABERCBqiJAR53OLZ1FP80QDx46rnTA6OT379/fWNWYlZOTMTyhEDpZ8RcxEE8gFtFgG3HkXnzxRRdvLpgXwoKPA0pn//jjjzfixNEhZHq899xBIAguzhHMI9n3TPdHBGVRDhZfolxYOuVm+iferHvssYchCtDpJ3/ECWZ50dn23q3Jlk/pREAEsosAoT9ohxAkEdOGDh3q2jQESVZTJ3Zmq1atyhU6nWNYhAhRFU/Qd955x4YMGWL/+c9/nIcn3p5BQyvAwz7d6e/BvGhnvbfnc889534P/H7iRNMm02Y+/vjjzrOdAR48YWnj8Ops0KCBT+5+L4jdSRxU77lK+46Qi6CHsOs9Rv1Bsdpkpt8z9R7nMNpWWJx99tnueIRRhGgGyjDidHo7+OCD7Z577rHmzZu7a8bAFoNTzEjgd83HOPXpK3pNtxwV5RtrP7FcWeiJ3wwGH7mvZCJQlQQKIg9URGuuUeMhkdFvRlny8abHrT/TRqPrvQiYchWebpXp82VLfoRJYNrAjBkzsqVIVV4ORj8xpkLQcakNxg9169at3XTC2nJvs3iGDwPCw6Wf+pjv15vRa7wHYsXNy8e6I7z4DgPXOOjZkI/19XXCU4OFEmbNmuU86/z2fHr1bXUu1QnBKjyVLlvLzz1EO1kVNm/ePOdxybMFi1jQ+ayMgMfvNdMheT4jL37PEhnp8BLinIiLePxUlf3++++uzaWjHLZUy83xtGNfffWV8/5iGiaerTIRyFYCc+fOLRe2IVvLSbno7+AolA3G95wBIZ5T/UJoFZUrnWMYPMLjnanxPq5l8DwsDIfAiAe67wcH91fFe55bJk2aZCyQRHueqI1DVkH0xIOT8tMm8tyXyGK1yQitsCAvhNpUni8YzOM3De/WynrJVqYcieocax+zLtBMqGu23PexyqltuU8gKwRQ3NgZGccTNDzSk/uIzX2ZM10PCaASQDN9T2VTfhJAJYBm0/2YybJIAJUAmsn7qbJ5SQCtLEEdLwIikEsEJIDm0tVSWUVABEQg8wRqNAYo1cHlfdy4ca5mfiW4zFdTOYpAzRBYGRkJnLV8iS0vW2ktSupacUHiUcCaKaXOKgIiIAIiIAIiIAIiIAIiIAIiIAIiIAL5SyDjAijxMVg9M5ExxYbAwMSmwPMTw+OrT58+iQ7TPhHIGQKzI6Ln3dO/tdGzp9icFX+vBlmvsMi2a9TGjm29rnWs0zBn6qKCioAIiIAIiIAIiIAIiIAIiIAIiIAIiEAuE8i4AMoKl3h1pmqspOaD+qZ6rNKLQDYR+H7RXBs0+V2bsWxxuWItWrnCXprzq7321zQb1rmXbd0ocUywcgfrgwiIgAiIgAiIgAiIgAiIgAiIgAiIgAiIQFoEanw+LitjsuLl5ZdfnlYFdJAIZBOBeSuW2UmTx68ifgbLuLhshZ310/v24+K5wc16LwIiIAIiIAIiIAIiIAIiIAIiIAIiIAIiUAUEMu4Bes899yS1Ijmr/rI6GivcyUQgXwg8MPN7m75sUYXVWRKJCXrTtK/sui6bV5hWCURABERABERABERABERABERABERABERABNInkHEBtGXLlumXRkeKQI4TGDP716Rr8Nbc6YbH6GpFJUkfo4QiIAIiIAIiIAIiIAIiIAIiIAIiIAIiIAKpEajxKfCpFVepRSB7CSyLeHVOWbog6QKutDKbsiT59ElnrIQiIAIiIAIiIAIiIAIiIAIiIAIiIAIiIAJRAhJAoyj0RgREQAREQAREQAREQAREQAREQAREQAREQAREIN8IpD0Ffvz48fbOO+9klMcWW2xh/MlEIBcJlBQUWofSBkl7gRZZgXWs0yAXq6oyi4AIiIAIiIAIiIAIiIAIiIAIiIAIiEDOEEhbAB07dqxdfPHFGa0o+UkAzShSZVbNBHZr2t7unD4pqbNu1aiVNVT8z6RYKZEIiIAIiIAIiIAIiIAIiIAIiIAIiIAIpEtAU+DTJafjRCAGgUNarGmtS+rF2FN+U52It+hJbbqX36hPIiACIiACIiACIiACIiACIiACIiACIiACGSeQtgfoKaecYgMGDMhogZo0aZLR/JSZCFQ3AVZ0v2mN3nbij+/ajGWLY56+XmGRDevUy9ao2yjmfm0UAREQAREQgeogUKdOHeNPJgIiIAK1gcBqq61WG6qpOoqACIiACMQhkLYA2rhxY+NPJgIiUJ5A14iw+ejaO9jIGZNs1J9TbPaKpS4Bwuf2jdrYsa27WQfF/iwPTZ9EQAREQASqnUBBQUG1n1MnFAEREIGaIqA2r6bI67wiIAIikB0E0hZAq6L4ZWVlph+mqiCrPKubQJPiUjutbQ87tc36Nmv5ElsRubebl9Sx4sjUd5kIiIAIiIAIiIAIiIAIiIAIiIAIiIAIiED1EahSAfSnn36y33//3ZYuXWorV66M1gqhc/ny5bZixQpbsGCBTZ8+3UaNGuUWQDr//POj6fRGBHKdAIL+6iV1c70aKr8IiIAIiEAeEli8eLHxlwtWXFxsDRs2zIWiqowiIAJZSmDu3Lnl+qRZWkxXrPr161tpaWk2F1FlEwEREIGcI1AlAuiECRPsnHPOsTfeeCMlIL169UopvRKLgAiIgAiIgAiIgAjkPwEGz2UiIAIiIAIiIAIiIAIikC6BjAugs2fPtv322895fqZSqLZt29q6666byiFKKwIiIAIiIAIiIAIiIAIiIAIiIAIiIAIiIAIiIAIJCWRcAB06dGhU/Nxxxx1t7733tnr16tkxxxzjVhq966673LT3n3/+2R5//HH74YcfbI011rBvvvnGSkpKEhY2V3c2bdo040UvKiqK5tmgQQOrW7d2TLNmClxhYaFVBdMo0Cx9UxvrzfSf2nRv+1uPaZ7UvTZYbf5O85tXW9oyH9+bFXiDIXFqwz2uOoqACIiACIiACIiACIiACNQ8gYwLoB999JGr1S677GJjxoyJ1nDYsGFO7Fx77bVt0003ddvPOuss22233ey9996zESNGuGnz0QPy6I3v+GWySuE8w58zea5szKu21ddfg9pWb+pb2+rMta5N9fbX17/6e722vNaWegfrGXxfW66z6ikCIiACIiACIiACIiACIlCzBDIugH733XeuRoMHDy5Xs969ezsB9LXXXosKoE2aNLFx48ZZz5497dJLL7V+/fpZly5dyh2XDx/+/PPPjFcDr89GjRq5fFlIatGiRRk/RzZm6D3jqoJpNtaXMrVp08YVDa+p2lJvBJLWrVs7b/Hacm/jGecX+Jg3b54tWbIkW2/JjJarcePGzvu/ttzbeHK3atXKMVy2bFmt+U4za6Fly5bGvc3CiPlovq3Ox7qpTiIgAiIgAiIgAiIgAiKQ6wQKM1kBOnO//faby3KttdYql/U666zjPn/++eflttPh79OnjxPwnnnmmXL79EEEREAEREAEREAEREAEREAEREAEREAEREAEREAEKkMgowIo8cyaN2/uykNct6DFE0BJs+2227qkX3zxRfAQvRcBERABERABERABERABERABERABERABERABERCBShHIqABKSfxK7pMnTy5XsG7durnPLHYUnv7mF/v48ssvyx2jDyIgAiIgAiIgAiIgAiIgAiIgAiIgAiIgAiIgAiJQGQJVJoDefvvt5cqFByheocuXL7c333yz3L4XX3zRfSYGnkwEREAEREAEREAEREAEREAEREAEREAEREAEREAEMkUg4wLooYce6lYwfuKJJ6xv37724YcfurIyPX7LLbd070844QSbOnWqlZWV2QsvvGBPPvmk277mmmtmql7KRwREQAREQAREQAREQAREQAREQAREQAREQAREQAQs4wLoNttsYyeddJJD+9RTT9nee+8dxXzaaae596wU36FDB7e6NftnzpzptiOeykRABERABERABERABERABERABERABERABERABEQgUwQyLoBSsCuvvNIGDRpkrPDetWvXaFn32msvO/HEE93nlStX2vTp06P7jj76aNtqq62in/VGBERABERABERABERABERABERABERABERABERABCpLoPxS7ZXN7X/Hs6jRTTfdZFdccYV9+umn0VwLCgrs5ptvto033tieffZZ++STT4xp7wcddJAdddRR0XR6IwIiIAIiIAIiIAIiIALVSWDevHmmePTVQ3zRokVWr1696jmZziICIiACIiACIiACEQJV4gHqyTZq1MiYEh+2gQMH2nPPPWe//PKLvfrqqxI/w4D0WQREQAREQAREQAREoEoJ/PHHHzZixAg3MM+sJZ5bed1ggw3sqquusvnz58c8/yabbGL8xdsf86AEGwkNFTaenznHjBkzwrvift5uu+3cMb///nvcNDW5Y/Lkybbffvs5zjhLdOnSxVg0lTUBMmE4Xfhrc88992QiS+WRgMDDDz/seF966aUJUmlXTRIYP368u0a0Dfli/jueqfY3X7ioHiIgAskRyLgH6I8//ugeaPD2lImACIiACIiACIiACOQ/gZVlK+z72e/blHkTbdmKJdayQRfr3nxbq1vcMCsrP2rUKDvssMPszz//dOVr0KCBrb322jZt2jT7/PPP3d91111nY8eOdYJosBIfffSR+7h8+fLg5pTfr1ixwi644AI3Owrv06AxS4oO/rJly4KbE77nmLlz59rSpUsTpquJnb/++qsTYuCN8LnRRhvZm2++accff7zNnj3bzj333EoX66677jJ/ba655hrD4UJWdQQIZQbvf/3rX1V3kizOecUCs0VfFduyWYVWWFpmdbqssDqdV0YWA86eQtMecI0Y3MkX89/xyra/+cJD9RABEUiNQMYFUBZAmjRpkg0YMMAOP/xwt9hRakVSahEQAREQAREQAREQgVwh8NUfr9tDX51lMxZOLlfk0qL6tmfX02y3LidHRIHsUQUef/xx+/e//+08D/fZZx+7+OKLrWfPntGyv/POO3bKKafYhx9+aLvssou9++675WLaRxNW8s2cOXOcp2lpaWklc/r78GOPPdYWL16cldP4L7zwQic2H3jggfboo4+6++GRRx5xYbDwIDzjjDOspKQkbQ7U+6GHHrJWrVo5Ifutt96y119/3fLJ8y1tOFV04IYbbugWvt1ss82q6AzZmW1ZZNzjz2dLbc64yPd2Rfl2rbTDCmtx6GKr22VldhZepRIBERCBWk6gSqbA//DDD8aDTufOnd2DIw84PJjIREAEREAEREAEREAE8ofAe1Ofsus/7LeK+EkNl65YaE9/e7nd/fnxWVNhPBERCpl2ve2229rTTz9dTvykoFtuuaW9/PLLtu6667op6AikuWBXX3213Xjjjda0adOsK6732kJ49mL4//3f/znRkz7Cb7/9VqkyP/PMM4agvOuuu1r//v1dXrfddlul8tTBiQkgLnO/HXzwwYkT5tHeiKO7Tbuxns0ZUycifq5asaVTiuy3YfVt4VdFq+7UFhEQAREQgRonkHEP0COPPNL++usvY/Scld55gOSvSZMmbrSd6SibbrppjVdcBRABERABERABERABEUifwMyFP9u9E0+2Mkvs7fTetKdsraa9bduOh6d/sgwdiWCDUNa8eXPnMVhYGNsXgOfWyy67zA444AB74YUX3DFsq8iYss4U+q+++sqKi4vd9OB11lnHvQ8ey1R7wkZhiLFffvmle9+tWzcLl4mp8uz/+OOPrW3btrb55pvHnNL6zTffGGmZyu+9Kb/++muXH2XgPMzSeu+996xZs2Yu9in5xTOe59944w0jpuj666/vpq3XrVvX5cF5unfvHu/QVbaz6OkXX3xhY8aMcXFAScBneFFnnCYqYyNHjnSH77bbbrbTTjs5z0REUaZp4xWayOivED8UkbZNmzbWq1evhMfMmjXLeZcuWLDAscYD0ou64fOQ97fffmufffaZMWUXT2OE9aKi2AIZ14jrwzEYjOFDiIZYRv0++OADJyB37NjRpe/UqVOspNFtU6dOdfcoazFwXZjCvvrqq0f3+zfEyCX/du3aGTFbWbeB+uy4445Wp04dgwP3BoJ7rPuI7xlciXG7xhpruLrzvYtn6dQlXl5VtX32i6W26GvffS7v/Rk9Z8QrdPod9azj0PlWFPuyRZNm+5tUryH1SafdYBCEe572ieO7du3qvid8H2UiIAIikEkCvgXPWJ7777+/8cdD3YMPPmgPPPCAff/99+7BkUDn/PFjzhT5Qw891Fq3bp2xcysjERABERABERABERCB6iEwdvIttnxlcvEmR/14rW3T4bC4QlF1lBhxiVlJ2Nlnn+2EnUTnZcEexCim+npBMVH6l156yU2d9+KVT4vgdd9995VzAEBc9R6KiIAIjBixQFmIyRuzqvbaay8jvqc3BNKLLrrIhgwZ4je5V4Q4Yv79/PPPhhiG4XRAfkznRxycOHGi284/RDtibzIFPSzI3X///U5EJD9viFyIinvssYd7rk8lPikOEBz7n//8x/r06WPrrbeei8FK3kcddZQ/RVqvP/30k73yyitOlCNvhGpEOuK33n333XbeeefFzfe0004zFkxC6PGGyMv2yy+/vNz9iohJeC8Ebu4lb8QzRYBl8aygIVrjHclxQeNaM10/HDuTdHjIImQHbbXVVnOelvSdgkbYgJtuummVmK94wVKnsHhErFVm6NEXQ8D2xrU//fTT3X2AsOntzjvvdOy4T7l/J0yY4Ha1aNHCpkyZYtwjcOLaegGaBOQ9dOhQl18wTiPnOf/8810ZGBwIWqp1CR5bXe9p6uaMJVwF1z6O+Pm/wqxcWGBzXy+1pnsk1z5WVx2SPU8615C802k3+I5yHwXbGvKinTvhhBMMz/Z69eqxSSYCIiAClSYQe9i70tmaG+njwYxRP2InEeSc0WaMUfGzzjrLxQfloY7pR9kYsD0DGJSFCIiACIiACIiACOQlgYl/vJJ0vWYvnmpT55cXdpI+OEMJEcqYAo/16NGjwlwRbBAQkxE/iTeJMIj42a9fP+cAgGiEiIqgtcUWW9i4ceOi58Sz9IorrnCfOc/111/v/oICFDsRs/DEIybpDTfc4Kbn44WHAHrHHXdE80v0hsWUmNaPwIDYiaDF+RHxEKrCK6bz3H700UcbHo4nn3yyPfnkk3bttdc6L1bCBuChlarxvH/MMce4cx500EFOLKSPQJ0QPypj9957r8uXeK7eS3fA/8RCBFd4xTLEOBa6gvmwYcNcf4T+Cp/hgkjtDVEZcRWRsm/fvu763nrrrc4bF8/c3Xff3XlD+vR4ZbJaNemZ6o/gifiOgIoIzX3lwwJwDMI3eXCvEKKBvhHpqceSJUucyPjcc8/57G3EiBHur0OHDk7QHD16tLufEFXxsiWvoHGtKfctt9zivFuvuuoqJ0hzD9I/Q2RCIA8Ku/54rj3iJ8Itnnnbb7+9Y+T3h1+J80ofkHzh+vzzz7uytm/f3t1/iLxBS7UuwWOr8/3i74qsbCnCZ2Lx05dp4RdF/m3OvaZ6DalgOu0G7REDIMRB5r7HcYr7bYcddnAC6M033+zu2ZwDqAKLgAhkLYGCyA/dP0OYVVxMRE5W3cQzlB/qYFxQpl7wQMaPc74Z05wybUyF8Sv6MWq9aNGiTJ8iK/PDi4FpODNmzMjK8lVFofwIPqPoM2fOrIpTZF2eeKXgHV6b7m08PLzXD6vk0uGpDda4cWMnLtDBrw2GR4Ofjsk19itQ53vdEXhatmzppkzm64Cnb6tz6VryHBZ8Fku17MeOaWMrWREkSRu88aO2fosdk0xdPhn3EO1kZYzwTFtttZXLIuglmWqefrozHnUIbohXCE8IrIg5YUHvkksuMeKIrrXWWm7atxc5mULM8y+d/3CbT10RLvHkHD9+fLkpxgh3CHR4fHqvPOpAexr2APX5MC0eL1KeobwNGjTIiQtMqeccGL+7TLlmavMTTzxR7rmc8iLcMcsLD75UPEDJm1XaEVa9Pfvss4ZoWRlD3GR6NdeTvgUiJcZ9zXMEYi0hDPbcc89yp6FuiDykgUtwRtrDDz/sPDd51mZaNq94rOLAgfDMtfSGpxxiOqEG2M5+ulYI3lwbrn3YU5d7BI9H0nBPYvSPKCMCM2J60PDORBSCFcwwpunj1fvaa6/ZdpFYnN64bkxrR7ymXn5xLzxFEbMRMBGqaI+9EX+Ve4lXPDnx6MSuvPLKqPcsQjXHY7DFSxbxOOwB+t///tddA3gy/d3/3nEc9w+iMN8TRFoWGMNSrYs7KM1/fD/iCeIVZTn37WKbeV/ynojFzVZap2GRpeLTNL6rlV0gDc4I2/QZkx24SOcaptNucB/RvtG3YWE6BmWC5tsnPKu5l7yF21+/Xa8iIAIikAyBKvMAjXVyGnFGwp966inX2DFy7QO10/kNTsuJdby2iYAIiIAIiIAIiIAIZAeB+sWNUipIvRTTp5R5EokRYDAGIohrmClDMEDUYar74MGDV8mWKdhdunRxs6IQ41IxpiyH4ysSagpD9EvWEE2D4ifH7bvvvu7wyZMnR7NBtENEw2M07JRA/EYEvVQN7ngNIn4GB/DxoExXjPJlYOo7HBiA8IIa+xDovKehDzXgj+GVcAUYM9KC4ifbWEQJT1AEGIQdYmUifiLmETohaAjziIOsgYDwiCFgwpF7DO5hwxOW8iFEegHbTxVHDPL3qT8OYRWB9bHHHvObXDxRPoSny3tBF+HWi5+kY9o7hsddUPxkG+XkHBjibNhge9JJJ0U3U/Z4hmiKkV9Q/GQb9w/evxiCrjdf92Tr4o+r7tfC5LVPV7TCetXmY5RRFOlcw3TaDUR62hMGc8LiJxVCM8Bqy0Cxq6z+iYAIVDmB4io/Q+gEPEgggDK1g4eW4Ii34nuEYOmjCIiACIiACIiACGQpga5Ne9lnM8YkVbqSwjrWodHfcS6TOqAKEvkFWBDdEM3wHMyEIU5hLL6DIBY2ptAjACI0+rThNPE+I6qGzQt2eJ4ma7Hy8XFCg17ZTOfGttlmm5hZMzU1FcOLFa9G4mFuvPHG9uijj7qFTvbee28XoxPvSGJtIkgihBC704txyZzHx55kXYEw+wGR6eM4W3iBOrjQkvcoi1VPPMwQZ70xhRvDUzFWX2XnnXc2/rwhlmKc76233vKby70ynRwPTkQ/PHC5P/Dg5Vg8hQmngOceIRDwEg5fP8Qh6oBQSwgDprzj/YqHJccHDYGRcAMY+cUyv510eLUGWbKAlve6i3VscJuvO8cjBIfNe8oHxc5U6hLOrzo/112DuKle1Cyo8NR11/wnzmqFibMoQTrXMJ12g/aY+zdoeNUTRoQF0l588UW3ywvkwXR6LwIiIALpEqgWARSRk6kdxL/hNSh64pJPrKQjjjjCPQCkWxEdJwIiIAIiIAIiIAIiUH0EtuswMGkBdIt2/a20KEUXqgxXxYsvZEsnP9MCaFBgCxcdD1DMC1Hh/fE+e5EyuN+LUalEsQrW3eflp9cG8/GLLRFbMpaRD4Ju8JhY6fw2Yk0ifsKaGKiEDMBTkviafio/0+rxbnz77beTis3q80YsYWEljAV7CLEVNF9GBG9igSKwYkzdp0xYLL5uR+CfF0uTScth/hozvR1hM5GxUCxGf4j6M83dLyRLffBW7t27t1sMxntPkh7PYARwPCnff/9994dwzAJFxBwNeg6zkBZ1JsyOHwQgj6DhBcp1RQwPDw4k+z3BycWHswmGOgiex79nESX6g4SDSKUu/viaeC1uWmb1ey63hZ+WVHD6v0XSRtssqyBd9u1O9xqm224gtuMYxUJILC6G97m38EJZfrteRUAERKAyBKpMAOWhg1FPfryJs0OD6o0HN+LVIHoyjSc8Jcen02t+ECiYv9jqTPzFin6PBM2PDJgub9vUlq7f0crqleZHBVULERABERABEaiFBIjn2bttPxs/9Z+pubEwtKjXyfZbK/5K3LGOqYptiJAIPcQ6RAALx4WMdU7SdOrUyS3QEV6126f3iyQlionpY7X7tP7Yil6DnngVpU20HyEtGfOiaHhFZn8sohX1TFacYAElDG9Mv0ARnwkLgGjC/sMOOyw6pTvsEUbaeIZjhRfR4BrLUwyvSmIfIrAgEPr6Ibxgia6ZP28qaTnGC6+Inyz+lMg23HDD6G68QvF+Y4YcDiPEb5w0aZKLE4qYSpxWYnli9KWuueYatzgWs+pISzxQptAz3Z1YoS+//LJbuMjfc/ChbF5Aj5448oZ9np9P7/f7mLX+c7xXX2/2I3x71vHS++2p1MUfU1Ovq/97if36fZGtnB/v+4T4WWBN+kTE3Y6xF9+qqbInc950r6G/1qm0G5yL7z4xdzEWyWIqPDE/8WRmUIA4uTIREAERyCSBjAugTGlg1UsaM2LmBI0HSFY/5CGIh1BZnhOI/LDVH/OZNXjpEytYVn4ayMq6JbZgn162aNvueQ5B1RMBERABERCB/CVw2PqRVbSL6tvrU+6JWcnOjXra8Rveaw1Km8bcX50bEVqYek1MSASmcDzHcFmYokw6jLiN8cxPOSYOaDzz8TrD8Rfjpa+p7RXVJVEdY5XZLwQaFPp8unvvvdcJfEx3xYg7yoJCyZqf/o436ZlnnhnzMDzK8GZl8UyEQuKCIvDRJ8HT8tdff10lxioZvfnmm05MZHEgH9uTtLGMxVxw+PArpLPgFMYCVKeeemqsQ+JuQ/AmlqmPZ0rYBFZoR9RkWj6LLDEl3huCPvE5+UMMRvQ87rjjnMiPVyzxSakrdaacxAb1IRR8HrzSZ/PiF16k6RjrOlA2vEApf6xrnijfZOqS6Pjq2FfSvMzanbXIfr+1ri37vWjVU0YcPZruscSa7r101X05sCXda5hOu4H3NnoBgxSEmQiHo+D7ilU2TnAOYFcRRUAEqpFAvOGrtIvASoWM+nnxk1g5TNlg2gs/4gQ7lviZNt6cOnC1h962hs9/GBleLy9+UomCxctstcfetQbPfpBTdVJhRUAEREAEREAE/iFQXFhiB693tV3Qe5zt0OloW6tpb+vSeCPbtM3+dmzPu+3c3mOsWb3MLTj0z5nTe8dK1ohBzFK6//7742bCVGC/6jUxGvFKimd47mF04r2nZzAtHoh+0Z1gJ997ZWZTB584phirMseKMcpK7qkYK8pjY8eOXeUwFkQ68cQTo9thHuuc0QSBN0xLx4MUhsGp4YEk7i1iH/ExMb8QEO+7d/97AN4L3GwL2jnnnOMWgfrss8+iaVm0KDijzadHLGXKNwsqYf5+YLufEu7T8rpw4UK36jpT2/HaxOg7sdK8X4DGbYz8o8+E1yfCIvcJC8YyfZy4qgitwZW98dTEY5kV5jHKjiGq+utADNZY5rcTjiDRIkexjg1u83VnWnMs4/6hLDjEYKnWJVae1b2ttM1K63DRQms5cJE12HiZ1em8wuqus9ya7LrEOly6wJrtszTiZVvdpcrc+VK9hpw5nXbjjTfecIXmng22i74mflq990z22/UqAiIgApUhkHEB1BeGH1AeNBj5ZYoKQc1jTbnw6fWaXwTqfPSj1Xt3kgsVHusZgG1MEmkw9jMrmTQ1vyqv2oiACIiACIhALSPQqfEG1r/bUDtrs+ftvIjoefQGd9gmrfe2woIqe9RMizCLyXivvIEDB7pVsYmRGDQ8A1khnSnHDORff/31wd2rvCduI95uPPMiPvkp0yRkivUpp5ziVjJG4PJCAft8CCg6+EzLzwbbaqutnPceKy8zPTUoSD7yyCN2yy23pFRMGGP0CfBODBr9g+Dq4h988IE7d1DVOR1rAABAAElEQVTUC6YPvmdKO8aiTHgOJjJCbmEILn6BF6bgYzfeeGM0HqjbEPmH+Mu1J14m14vFm1gkiHIhjAYFa1ayvuCCC9yhrGmAIU4S6gux9Nhjj11FFCcP4nYiZpI31qxZM1c2vD3Dq17DBSGV+wWPVKYKc88SazTWqu1ebA8uWOUXliIOKrEWg4an8/Dhw90mL/oH96fyHg9VjPwQgIOGF/Rpp53mFn7q3Lmz25VOXYJ51tT7gsgcytW2WG6tj1ts7c9faO3OWGTN+y610tb0bnLbUr2G1DaddoMp7hiDUWGRc/To0TZs2DC3H89lmQiIgAhkikBBZLpDRltqHo4YJfcjq5kqaC7n46f/ZLIOjJr7Hw4esGJ5HGTyfKnm1XToM1by66ykDlu6bjubc3KfpNISwJ0HQKYy1RbzCxfwcEBsp9pgDJbgtZGN93ZV8WeqHPc3RueHqWy1wZj6hDdWLC+ZfKw/3kqtWrVyVeMahzu6+Vhn6oQHElN/Z82a5RbZyMd6+rY6l+pGxzJXOpfcQ7STmTAErBNOOMGtEO7zY/ryRhttZEzxxnMOb0TaJhbnYZXqoPkBfRbh8XEtJ0yY4MQ7BEPyYQVvzkNHHsEJ4ZVVsf333+eHeDd16lS3eA2L7LzwwgvGvURdWUGdaddhgY/0bON5CAHOG+0pMfgQmvyCPYnyoa54GFIH6uINAZhVyAlrxe8Sz/UItKTHG5a64iWYzLMnDIiDCQfihrJaetu2bZ0YymwxWLIYEnwQSxGMcaLA25JrHstoO8mD9pOwWwi1iYznJ4Q2pn8juCJ6YsQbRZiFY//+/d1Ueablcv1pq/EO5TpiX3/9tZuiDyfKhyAKZ6bpcp223npre/XVV6OxUYkxixBKm8f0YEIvcD9xfdlH/vSZDjzwQJc/XqGISHi9UR4vvMIBIRHWCFNeyORY7/kKO7zoyANPWxZWYto795sXGjkJ52JdBkR9xFo8SKkX9zj3O0L/4MGDXXn4hzcqQjGcmH4ftuuuu84Jmlw3H46ANJ4rdezbt68RO5dVwikbrBBxiXNKXwZLpy7uwDT+8f0ICthpZFFth3Af+Nia6Z6U2LD+Hq4obi/3Wq9evdypUr2GHJRqu8EAALE++T7TZjLohBczAxXcH9w3tJ3spz9A+4bFan/dDv0TAREQgSQIZDwGKA8QstpNgEWPkhU/Ud9Lvo14gK6IBAovyi4vkdp9FVV7ERABERABEchPAggzCF+IcYhhCEx41HlPUIQCnmeJLYkwmowhDBLLEo8/Ou8IPhjC26GHHuq8mcLiJ/uZho+Ah6jJICfiWE2L6az6jciJ4MbiO4gQTFtGNEYMRtDzg/DUIZHB+sUXX3RTvPHo8t6JiJs9e/Z0K7P36fP3IDgel6xgjkdtPPGTc7HAD+InAhGLqVZkXE+mXONdCW+mm3MssWARM/HI9B6l5IUTB7Ezg9661B/BhliwiEp4cGLkjWhIiK+gwIS3L9eSKf6InkFPTbyFr7jiCvP1Jh/Kg+CK4Eg8UcIp8IchYl566aXuPnIbIv98f4trhFDNH0Y+iK3UJxgrlH14tnLfDxkyxO6NxF/FENhggIjpPWXdjkr8gyuCMDF2OSd/GMIrrCizFz/Znk5dOE6WGoGwl2X46KBPVKrXkLxSbTeYak+oBAYlaC99m8lgKQt88d0hliztKQMTAyJriMhEQAREoLIEMu4BWtkC5ePxtc0DtGjqbGt+eezYP/Gu78yrDrKyRvXj7Y5ulweoPECjN0OevZEH6B95dkVjVwcxwIsg8gCNzShXt9a0aJUOt9rqARpmhdcmsQiZXYJnJV6RQTErnL6iz3y38azjmcUvoFPRMSzWg4cgImA2GyIF07bxHmSF8lSN9QCoK95dQRHM58O0br+git9WHa8I0JQNsTHscRs+P9eXqfS05+uss06FMTMRnqgXXmzcW7EWIQqeA69evEvxNkWMZWGaeIZoRdnxpsWTl/JQroqMvgnn4DogmlaV4QHLfUIdqHui+KLp1iWVstc2D9BU2MRLm8o1jJdHonaDkCHci9zHDDjl4m9pvHpruwiIQPYRyLgHaPZVUSWqbgJlDeqkdEq8QMvqpXZMSidQYhEQAREQAREQARGIQ4ABKISmTIVvYhon3o2pWEWiWCp5VSbt22+/7TxSWZTEewkG88M7EcNrMB1DBOMvntWE+ElZmFLPXzLG9U1lhXPEdL8IUTL5Iwwney8yHRjBtiLRNnxeRKbqEJoQ9LfYYovw6WN+TrcuMTPTxowRSOYaVqbdwNsb71H+ZCIgAiJQ1QQqHiKs6hIo/7wjsLJxfVu+evJxupZ3bhGZBx87zlPewVGFREAEREAEREAERCBLCTB1m7ijxNZkwSO/CBKvLFrE1HA8VTM1XTpLMahYIiACKRBQu5ECLCUVARGoUQISQGsUf/6efNH261VYOb/61sIk0laYmRKIgAiIgAiIgAiIgAhUigBTlf0iQYMGDXKrkyNusEr5IYcc4qZXP/roo7b99ttX6jw6WAREIH8IqN3In2upmohAvhPQFPh8v8I1VL9F23S3Op//YqWTphpCZ0GoHH7b4g0725JNkltgIJSFPoqACIiACIiACIiACGSYwHHHHedWZcbbk4V8/vjjD7dgVO/evd2K0n6l6AyfVtmJgAjkMAG1Gzl88VR0EahFBCSA1qKLXa1VjazoPuf4XazRQ29Z3Q9+iHnqhVt3s/kHbB5RR8PyaMzk2igCIiACIiACIiACIlANBIjxyZR3mQiIgAgkS0DtRrKklE4ERKCmCEgArSnyteG8pcU2d+D2tnDHHlbnwx+sePpfZoUFtrxNU1u8yRq2om2z2kBBdRQBERABERABERABERABERABERABERABEahBAhJAaxB+bTn18o6rG38yERABERABERABERABERABERABERABERABEahuAloEqbqJ63wiIAIiIAIiIAIiIAIiIAIiIAIiIAIiIAIiIALVRkACaLWh1olEQAREQAREQAREQAREQAREQAREQAREQAREQASqm4AE0OomrvOJgAiIgAiIgAiIgAiIgAiIgAiIgAiIgAiIgAhUGwEJoNWGWicSAREQAREQAREQAREQAREQAREQAREQAREQARGobgJaBKm6iet8IiACIiACIiACIpAFBOrUqWOlpaVZUBIVQQREQASqnkDDhg2r/iQZOkNBQUGGclI2IiACIiACnoAEUE9CryIgAiIgAiIgAiJQiwjQwVYnuxZdcFVVBGo5gcJCTX6s5beAqi8CIlDLCehXoJbfAKq+CIiACIiACIiACIiACIiACIiACIiACIiACOQzAXmA5vPVVd1EQAREQAREQAREIA6BJUuWGH+5YEVFRdagQYNcKKrKKAIikKUE5s2bZ2VlZVlauvLFqlu3rkKUlEeiTyIgAiJQaQISQCuNUBmIgAiIgAiIgAiIQO4RQAhYuXJlThRcU/Vz4jKpkCKQ1QRyqc3LapAqnAiIgAjkKAFNgc/RC6dii4AIiIAIiIAIiIAIiIAIiIAIiIAIiIAIiIAIVExAAmjFjJRCBERABERABERABERABERABERABERABERABEQgRwlIAM3RC6dii4AIiIAIiIAIiIAIiIAIiIAIiIAIiIAIiIAIVExAAmjFjJRCBERABERABERABERABERABERABERABERABEQgRwlIAM3RC6dii4AIiIAIiIAIiIAIiIAIiIAIiIAIiIAIiIAIVExAAmjFjJRCBERABERABERABERABERABERABERABERABEQgRwlIAM3RC6dii4AIiIAIiIAIiIAIiIAIiIAIiIAIiIAIiIAIVExAAmjFjJRCBERABERABERABERABERABERABERABERABEQgRwlIAM3RC6dii4AIiIAIiIAIiIAIiIAIiIAIiIAIiIAIiIAIVExAAmjFjJRCBERABERABERABERABERABERABERABERABEQgRwlIAM3RC6dii4AIiIAIiIAIiIAIiIAIiIAIiIAIiIAIiIAIVExAAmjFjJRCBERABERABERABEQgzwnMmzcvz2uo6omACIiACIiACIhA7SVQXHurrpqLgAiIgAiIgAiIgAjUVgJ//PGH3Xffffbwww/bpEmTbMGCBdagQQPr2rWr9e/f3wYNGmQNGzbMKTwrVqywX375xbp06ZJ15Y5VNthfe+21tvfee9uQIUOyoswPPfSQXXfddSmVpX379vbss8+mdEy6iR988EG7/vrrbd9997ULLrgg3Wx0XC0hcPDBB7v27ZxzzrG+ffvmdK232WYbW7hwYUp1uPTSS2333XdP6Zh0E/vyjR492lq2bJluNjpOBESgCglIAK1CuMpaBERABERABERABGoLgR8W/GBfz//alq5cah3rdbSejXpacWF2PmqOGjXKDjvsMPvzzz/d5UH4XHvttW3atGn2+eefuz9EsLFjx9oGG2yQE5fwww8/tCOPPNL+/e9/27nnnptVZY5XtunTp9tHH31k//rXv7KmvL///rsrUyoFmj17dirJK5XWM9twww0rlY8OrhyBsmVlVvbNSiv7o8ysrllh10IraJl9kyu/+uor+/TTT23mzJmVq3AWHP3JJ5/Y/PnzUyrJrFmzUkpfmcS+fMuWLatMNjpWBESgCglk51NpFVZYWYuACIiACIiACIiACGSOwBdzP7fLvrvMPo+8Bq15yep2yhqD7YC2BwY31/j7xx9/3ImEZWVlts8++9jFF19sPXv2jJbrnXfesVNOOcUQ7XbZZRd79913nVdoNEGWvsGbFfEWATTbLF7ZEPFOOukk22yzzbKmyAjjO+200yrl2X777Q2hE+/L7bbbrtz+OnXqlPusD/lLgHZjxYvLbcXTy81CzogF6xda8RElVtgu+4TQfLgi48ePNzzJg0Z7PnToUFt33XXt0UcfDe5y7zt27LjKNm0QARGovQQkgNbea6+ai4AIiIAIiIAIiEClCLz+x+t20sRBtqxsVY+XWcv+sAsnXWjfLvjWzl8rO6bq/vrrr3bssccaIsa2225rTz/9tBUWlhcrttxyS3v55Zetd+/e9s033ziB9IEHHqgUJx0cmwBCYlhMjJ2y+ra2aNHC+AtbcfHf3SbCC+SKV3C4DvpcOQK0G8tvWGYrx5cX4XyuZRNX2rLzlljJ+XWscO3y7YpPo9f0Cay//vqrHMyAFVavXj19L1ehow0iIAJhAhJAw0T0WQREQAREQAREQAREoEIC05dMt9O+OjWm+Bk8+IFfH7B/NdrA9mq1V3Bzjby/8cYbbc6cOda8eXMj1mNY/PSFatKkiV122WV2wAEH2AsvvOCOYVvQmOaIxyVTTBHHmMa9zjrruPfBdLz/+uuv3bnYj4hCzNH33nvPmjVrZhtvvLG1bds2fIj7TFrSffvtt+5z9+7drVu3bi5WqT8AjyiEWj+dnynSX375pa2++urWqlUrI9Yp29q1a2f169e3V1991VauXGk77rij4blIWox8wzwWL15sP/zwg5WWltpaa63lT1nulSmmr7/+uouhShgBvDkLCgpcmorKxrFMOW/atGlMBlOnTnWMiWu65pprOsbUK2w+HziS19y5c+3999938VC5LvxRh+o07jOmHn/33Xe2xhprOC9j7rtExnXhGMICtGnTxnr16uWuYaJjuL4ffPCBzZgxwzbddFPnCef5JzpO+1IngOdnPPEzmttis2UjlljpDXWtoO7f34Povix6U5Vtkq9mOm2Lb09pS3766Sd76623jEEpvkOZML5jtKefffaZLV++3H0v8R4tKipKmH2idi7WgbR91P/jjz92bdvmm29ujRo1ipVU20RABKqRgATQaoStU4mACIiACIiACIhAvhAY+ctIW7giNAc0TuVumnxjjQugiImPPPKIK+HZZ5/tBME4xXWb99tvPyc+Mk27pKSkXNKXXnrJTZP3wqTfSUea6d4IUUHjMwsqMa1+t912s4kTJ0Z3I1YRs5PFOoKdcDroTGdH3AzaaqutZgi5AwYMcJvpmAc9o2644Qbj7/TTT7fhw4fbnXfeaeedd57ddtttrmwTJkxwx+HlOGXKlOixTO8Oi7yIEQi0iA8IoUGjfIcffrgTKGHrbaONNrKRI0c6b6yKynb//ffbaaedZgMHDnTH+Dwoy4UXXmi33357uSmv8KFesApOO7/33nvtjDPOcOlZJIX3CB3eEJ6ZKlsdsUYRPpiSSxkRWLxR9vPPP9/Vy3uT+n28wuGee+5xYrvfXrduXbf98ssvj4rKfh/Mub7cO8HzcK0QuTt16uST6jUDBIj56aa9J5PXHLMVLy+34r3KtxvJHFpdaaqyTfJ18O1SKm0L7W3r1q1dqAkGoPg+YSNGjHDfBZ93Oq8IkiwKRdsVNMrJgFis9iGZdi6YF+9pK/faay8jJqg3BpcuuuiirFnszZdLryJQ2whIAK1tV1z1FQEREAEREAEREIEMEHh91mtJ5/LLol/sx8giSWs06Jr0MZlOiDcRU+CxHj16VJg9glVYyOQgvB332GMP58nZr18/23PPPZ3YxirgzzzzjG2xxRb23//+d5U4kizegScTwhXiGAIkQtUTTzzhBDOmVh911FGuXPPmzXMrF+MByZT9XXfd1ZYsWWJjxoxxq9YjGOLpSAxTBFHiUj711FPOW4qy7bzzzoYQGTRWW8cbkc7+okWLnLAZFBGDaSt6//PPP1ufPn3colGIFKziTpkRNBFYWXUZL8bGjRsnVbbg+eDDatWwwaPz5JNPdp61iLHU8+qrr3benewPezrefPPNzuuK60KIg99++80IX4DHLYLEjz/+WE5kDp43U+8PPPBAF1qBVaARa/GshTuiNdcdEebJJ58sdzqEURbdwmN32LBhztuWMAwPP/ywuze4TkOGDCl3DIINHrpcb2LVIsYj8FNHvHvxTsbjV5YZAmWTIoJ6cuM97oQrP4qkr3mn94SVr6o2KeFJk9hJW3L00UcbAwDEZ6Ytob2pjOElzSrtfGf+7//+z/bff3/n8U5b7QetmE7PgI+3ZNs5BNug0V7TvhNLmnadwRfyRgDlO06bLhMBEagZAhJAa4a7zioCIiACIiACIiACOU3gt8W/pVT+3xZPrVEBFDHRG1PJ0zE65oiPiHRhjyQWz7nkkktczNATTjjBvvjii3JeiogNCHp4BXlh6rjjjrNBgwbZLbfcYnfffXdUAH3zzTeN8iLi4QXpDY9Qps0jZuItiABK7LvBgwfb999/H50uyuewIcLhGYqgiCEEpGsInNOmTXMd+osvvjiazTHHHOPEZabX3nHHHW5/MmWLZhB5g4iJuNm1a1e3ABVCIrbvvvs6j1Om2CNC4/XJtQganrV4vHohmX2kQURhGv24ceOcmBw8JpPvEVOIK4sgwlR2xA5veMtusskmTqgeO3asEy3Z5wVwjuHe8GIKHshbbbWV81hD9EVMbdCggc/OXT/CNFxwwT/xdbkWhArAA417CG9jWWYIlM38x8s5mRzd6vDJJKzBNFXVJlW2SniMdu7c2d3HDKLQViGGpmu017R75EMbHRxMoE1lQAyvcdL4mKKcK5V2Llg22iwWbPKhTciXQQ48w2m3JYAGaem9CFQvAUVnrl7eOpsIiIAIiIAIiIAI5AWBBkX/iDHJVKhBUc16ozEdG2MqIvEw0zEELjxJmeoeS2RkqjkeP4iNxA4NG51gL376fQh72OTJk/2m6JTmmTNnmi+334nIhcD42GOP+U1JvRJTkhXXvaUrKCAk4o2JuEcogaDhNYvIeuSRRzohLrgv2fde8MVb0ouf/liumxdcEaDDxvRvzh00tvmprUHGwTSZen/llVe6rChjUPxkI/E/DzroILcfAdsb4RSws846Kyp++n39+/e3448/3onkxBQNGiyC4if7iI+69dZbu2R4r8kySCDFeJ4F6et1GSx0xVnVZJuUqHTnnHOO8yAnTbptlc+fARM80/nOUN+wMXDDOd59912Xjv2VaecI3+HFT38uPE4xfS89Eb2KQM0QKK6Z0+qsIiACIiACIiACIiACuUygR6Me9vafbydVheKCYlu74TpJpa2qRH4BGmJD0glFGEvVEB6xnXbaKeZUamKFbr/99k7M9GmD50A4DVvHjh3dpqVLl0Z3kQeeTwiNLD7ENGe8+ZhaicgVK5/owXHeEAczPGU8TtKEm/FsxFigB+/TsDH9nr90jFiWiMcYdY1lfjvpiA+I6OotXh1hjGdXkLE/JpOvXC+MMiG6hA0RGgvGdfU8mZ4bNq7XrbfeGt7sPse7B7wHKd7KsswRKOya2oJGBV1zw88o1n1UXW1SoqsTq1yJ0ifa57+XeJWyqFIsIzQIMZr5brJgkf9eptPOxSq7vpexqGubCFQ/AQmg1c9cZxQBERABERABERCBnCdwYNt+SQuge7ba0xoWN6zROnvxiULQIa6MAEpHOp7hAYp5IS+YLlgGv92vTs40TW+sFvz222+7Ke7EdHzwwQfdH96rvXv3NqbYe29Cf0xFr+nUN1aeXhjwIkmsNOluY+r2smXL3IJRXrAO54UXF0IzYmZYyI7Fl+NjMQ7nW9nPeGiyIjtG/MJExuJTxHTlevqVslPlGS+9F7mD91OismhfcgQKWhZaQY9CK/siEtszCSva8R9hPonkNZYk1ncm1velKtqkRJXOVHvFOXxbzCAIg0uJjFAiWGXauVjfTX0vE1HXPhGoPgISQKuPtc4kAiIgAiIgAiIgAnlDYJcWu9iOq+9kr/wxLmGdWpS2sNPWOD1hmurYiTCJeMbCOIhOLF5UkZGG1bSJ2cY0ar8aPCJdPGOBIcynDaZD8ErW8EhiYZtXXnnFRo0a5RZAYjEfOvH8EWPupptuSja7cvFIkz0IkS5sflXmRAzCxyT72TPDExQBz4sGwePZ51c99+n9/lT4+mMy9RoUHK+66qqo6FpR/unyDHq+VnQO7c8MgeIjSmzZeZHvxN9f8biZFu5cZIVr54YAmsp3JpNtUqy2JQg03QXagnn49/67ifjJYmiJjFXosXS/lxyr7yYUZCKQnQQkgGbndVGpREAEREAEREAERCDrCQzvPtzO/foc++/M/8Ysa6d6ne22Hrdayzp/L2QTM1E1bURMY7Xy2267zQmK4fiV4WIwHRLhESNGHMZ0dIw4oPHMx3gLx6+Mlz7RdjrSrPDNH0YMSxbEIU4mU6NZVZgp8ZUxzkFnP5agifdp2FhkB/v111/Du9xnFhrBY5VFjCrytgpngNiMqEke06dPXyUmJumJzecFDVZazhZr2rSpuxZ4gXK9vJBSUfmoM5zhGY4byLEsZkQsWBZ/at++fUXZaX8VEihsW2gl59exZcMjImj5kKzRsyJ+Fg8siX7OtzeptEmpti1VxWrttdd2Wa+22mp26qmnJnWaqmznkiqAEomACFQJgeSHoavk9MpUBERABERABERABEQgVwnUK6pn169/g929wUjbs+We1rV+V2tft71t2XRLu2jti+2FTV+o0ZXfw1xZjReBjThw999/f3h39DPTq0mLEQ9ugw02cO/xgMKef/55856ebsP//v3111/mF7WJFdMxmDbRezwI11tvPfOL6vi0eLHi9YnoSSxTVj335j25vOeS317Ra5MmTVwSBMewBfP3+7p37+7esmBIeGEediDYMQWcRX28JVs2BJNu3bq5wx599FF/eLlXv33TTTet9OIo5TLOwAd/fzz11FMxc7vrrrtc/VgR3pvn6cV2v92/shhM37597bPPPvOb9FqDBArXKrTSG+pa0SHFVtA90pVuUWAFHQqscLsiK7ms1EqOKrWCooIaLGHVnDqdNinVtqVqSm7mv5e0TT5MRfBcCxcudAMMhBd57bXX3C7/vUylnQvmqfciIALZSUACaHZeF5VKBERABERABERABHKGwJbNtrTh642wUZuNtnG9X7G7e460/u36W2lhaVbVgcUpvAfQwIEDjZXGiTsZNLzxWJmdKeYs8nP99ddHd++zzz7Os2/atGl2xhlnRKdJkgAPylNOOcX+/PNPJ16yUFK61qxZMxenFG9P8gvaBx984DrxrCaPV6A3vyCR90D12yt6ZeEg7JJLLimX9I033rDrrruu3DY+bLzxxm6BIsRexDmEWG8LFiyIrkzer18/vzm6WFIyZfOrvA8dOtQ+//zzaB68wSt3+PDhbpsXqMslqOEPeORilBGxJWjU/bTTTnOLrARjyJ533nku2Y033hiNB+qPe/zxx919SDzUytxPPj+9ZoZAQWRF+OK9Sqz0ojpW5+a6Vjq8rpUcX5oz097ToZBOm5Rq25JOuZI5Ztttt7XtttvODdgQziQ8eEU79v7777sBJdo3LJ12LpmyKI0IiEDNEtAU+Jrlr7OLgAiIgAiIgAiIgAhUIwG8KhHv7rjjDjeFHNGK6dobbbSRm9qOpx0eoHiKPvTQQ+VERjwZmXrOFGdeJ0yY4FZnRwQcPXq0E+wQWYnbyfHp2iGHHOKmuX/yySfWoUMHJ37RIccbyQtrZ555ZlRY5DzUARs5cqQhkjLdH4G3ImNBJfJ98sknXZxTxAKERwRgYqC+8MILq2SBMLrllls6hpSRldkR+J5++mmbP3++bb311k4M9gemUrb99tvPDjjgAHviiSec9y1CKlNYv/76a3vsscfctUGUPvjgg332WfOKyHLccce5a8f0fzw3iR378ccf29ixYx0bROugdyxeZ/4YvFr79+/vrvkzzzzjvD655wgpkMmYiFkDTAXJGQLptEnptC1VBeTmm2822jbaKDz6aR9po2nfiAnN9+zuu+82Fnvylmo754/TqwiIQPYSkACavddGJRMBERABERABERABEcgwATq6xNDceeedDa87BEW8QL0naHFxsROhLrvssqioGCwCU+K/+OILtzASQifiFkZ8xkMPPdSGDRtmrVq1Ch6S8nu8O5kSjXcg4hdT7vnD8B5E2ORcQRswYIC9/PLL9txzzznhrGHDhkkJoAiJeK/i0Uq9+CNWHp5SCI3eszR4LqapMz2e2Khjxoxx3lPsh93gwYOdNynvvaVaNjwfuUZDhgyxe++912XDytQIhHjuHnHEET7rrHslxiwCMDFmqQd/GBxhg+DeoEGDcuXmGOqGJxoijDem4d5www3y/vRA9FpjBNJpk9JpW6qqgoQUQeg88cQTneg5YsSI6KmI13vFFVdYnz59ott4k2o7V+5gfRABEchKAgWRIOJlWVmyPCoU06QybTw4+REq4i+FXfkzfb5syY+HeX6AZ8yYkS1FqvJytGnTxp2DFU8Jgl8bjIUqWrdu7aaq1JZ7m84m9zfGdMeKVsfMl/ugcePGbgQ+VkymfKljsB4IL14Y4RqHp7YG0+bTe+L6sSDMrFmznPdWPtXN18W31f5zLryy0Ax/uWDcQ7STVWHz5s2zKVOmuGcLVoknzmZQvEt0Tr7HeCbSfvtFMxKlT2cf08rxrpw9e7YhiLHYTiLDe5VnT+5JRMNUDBEYHj169Eh6JWMYfPXVV86DiimvdevWjXvKdMpGXag/npQ8A+aS0eZNmjTJXTPuq0RsfL2mTp3qFrtC6OZ+lGWOwNy5c8uFbMhczpnPiXs91e9v5ksRO8dU2yRySadtiX32ym+lT/Xdd9+5fgbfS/ocFVkq7VxFeWm/CIhAzRGQAFoN7CWAZg6yBFAJoJm7m7IrJwmgf2TXBami0kgAlQBaRbdWWtlKAE0Lmw4SARHIUQISQHP0wqnYIiACIpAhAoUZykfZiIAIiIAIiIAIiIAIiIAIiIAIiIAIiIAIiIAIiEDWEZAAmnWXRAUSAREQAREQAREQAREQAREQAREQAREQAREQARHIFAEJoJkiqXxEQAREQAREQAREQAREQAREQAREQAREQAREQASyjoAE0Ky7JCqQCIiACIiACIiACIiACIiACIiACIiACIiACIhApghIAM0USeUjAiIgAiIgAiIgAiIgAiIgAiIgAiIgAiIgAiKQdQQkgGbdJVGBREAEREAEREAEREAEREAEREAEREAEREAEREAEMkVAAmimSCofERABERABERABERABERABERABERABERABERCBrCMgATTrLokKJAIiIAIiIAIiIAIiIAIiIAIiIAIiIAIiIAIikCkCEkAzRVL5iIAIiIAIiIAIiIAIiIAIiIAIiIAIiIAIiIAIZB0BCaBZd0lUIBEQAREQAREQAREQAREQAREQAREQAREQAREQgUwRKM5URspHBERABERABERABEQgdwiUlpZaSUlJThS4oKAgJ8qpQoqACGQvgQYNGmRv4UIlU5sXAqKPIiACIpABAhJAMwBRWYiACIiACIiACIhArhEoLNREoFy7ZiqvCIhA+gSKiorSP1hHioAIiIAI5DwBPfnm/CVUBURABERABERABERABERABERABERABERABERABOIRkAdoPDLaLgIiIAIiIAIiIAJ5TGDp0qW2ZMmSnKghnlv169fPibKqkCIgAtlJYP78+VZWVpadhQuVqm7dujkToiRUdH0UAREQgawlIAE0ay+NCiYCIiACIiACIiACVUdg5cqVtmLFiqo7gXIWAREQgSwiQJvHXy5Yrgi1ucBSZRQBERABT0BT4D0JvYqACIiACIiACIiACIiACIiACIiACIiACIiACOQdAQmgeXdJVSEREAEREAEREAEREAEREAEREAEREAEREAEREAFPQAKoJ6FXERABERABERABERABERABERABERABERABERCBvCMgATTvLqkqJAIiIAIiIAIiIAIiIAIiIAIiIAIiIAIiIAIi4AlIAPUk9CoCIiACIiACIiACIiACIiACIiACIiACIiACIpB3BCSA5t0lVYVEQAREQAREQAREQAREQAREQAREQAREQAREQAQ8AQmgnoReRUAEREAEREAEREAEREAEREAEREAEREAEREAE8o6ABNC8u6SqkAiIgAiIgAiIgAiIgAiIgAiIgAiIgAiIgAiIgCcgAdST0KsIiIAIiIAIiIAIiIAIiIAIiIAIiIAIiIAIiEDeEZAAmneXVBUSAREQAREQAREQAREQAREQAREQAREQAREQARHwBCSAehJ6FQEREAEREAEREAEREAEREAEREAEREAEREAERyDsCEkDz7pKqQiIgAiIgAiIgAiIgAqkSmDdvXqqHKL0IiIAIiIAIOAKLFi2qNhILFiyotnPl4okWL15sZWVlGS/6ypUrbcmSJRnPVxlWH4G8FEBfe+01u/TSS+2YY46xo446yr1/+eWXE1L95ptv7LLLLnPpBw8ebHfddZf9+OOPCY/RThEQAREQAREQAREQgdwk8Mcff9iIESNs4403toYNG1qjRo3c6wYbbGBXXXWVzZ8/PzcrVktKfeGFF9omm2yS9N9//vOfKJk777zTHcf1rwn77rvvauK0SZ1zu+22c2x+//33pNIrUXYTOPjgg931fPLJJzNS0BUrVtjkyZMzklc2ZZLOdxKB7eabb7Z99tnHOnfubPXr17cWLVrYjjvuaKeffrpNnTo1o1Vcvny5nXjiibbGGmu436p69erZO++8486Rr9clFYBcjzvuuMPWXHNNdy34Xd97770rfb9+++23duyxx9pmm21mq622mmO//vrrG9+thx9+OJUiVmtaysZvJLqY7B8Cxf+8zf13qPFnnnmmffLJJ64yPMhikyZNMgTQ559/3q6++mqjsQgaPwg33HCD28QXZenSpfbxxx/b448/7h6AN9poo2ByvRcBERABERABERABEQgRmLX0L5u0cIotWbnUOtZtZV3rtwulyJ6Po0aNssMOO8z+/PNPV6gGDRrY2muvbdOmTbPPP//c/V133XU2duxYQxCVZR8BRJiPPvoo6YIFxQjec+xWW22V9PGZSIhIccEFFzjRJFs9julHzZ071/WHMlHnvM0jIrYU/LzUCmcus7I6hbZyjTpmDYuyrrpfffWVffrppzZz5sxKl+3DDz+0I4880v7973/bueeeW+n8siGDdL+TfEf4DXnuuedcNYqKiqxVq1b2119/2auvvur+HnnkEXv66adt8803z0hVzzvvPLv11ltdXm3atLE6depY165dLR+vSzrAzjnnHKf1lJSU2C677OL0nBdeeMHx+eKLL6x58+YpZ8vxhxxyiGsTORgBtGnTpvbll1+6P0TGN99802688UYrLS1NOf+qPGD69Onud+5f//pXVZ4m5/LOKwH0lltuceInIzA8XKyzzjruguDdifJN43/TTTfZWWedFb1QfBn8DXvRRRfZ1ltvbYyuPPvss277GWec4ZT91q1bR4/Jpjd4do/6qcSe+6Gu/Tiv2AqszLo2Wm67d1hsO7VbbAUFq5a2bOVym/PjM/bXT6Nt6byfrKCw2Oo27WZNuu5vq7Xbzj74s9CenVps38wrjHRizNrXK7MdW66wfdsut5K89BlelZG2iIAIiIAIiIAIJEfgx4VTbdhPD9mbsz+LPIX8M+WsS702dnqnf9tOzTdJLqNqSsUANx14vEXw3Ln44outZ8+e0bPjUXPKKae4ThOdqHfffdd1MqMJ9CarCPTr1y8pMSYbnuXnzJnjnCuyraMcvKB4OjF9lI6+LDaBolf/spJHZlnhH8ujCcoifaQVW6xmyw5f3cpWL4luz6c39913nxscov3MF0v3O4kQjPi53nrrGYNlO+ywgyGCYmgPeKjjZLXtttsaegMDbJW1F1980WXBDAX0jIL/dfSvuOKKvLsuqbJiQOyaa65xTHBkw0MTpzZmeEycONEJx1yTVIzrxjMCzwqIqzwXIHJjhDt47LHHnPMdXqc44t1zzz2pZF/laTfccEM76aSTnOdqlZ8sh06QNwLowoULnYdnYWGhEzu7dOkSvQzrrruu0TAwSkPDMWjQIOcWTQIacm5qlP1tttnGHcOowQEHHODc1mm4EEOPO+64aH7Z8mbGQrPDR5u9P61BuSL9OK/EXv6tnvVqscSu3Xy2Na3zT2dk6bwp9vNrR9uS2d+UO2bJnO9s5uQxdm+7R+z1svKj4b9EzvPurCK776diu7HnEluj4T/5lctEH0RABERABERABGoVgQ//+saO/foaW7Bi8Sr1nrxomg365jo7uWNfO6HDfqvsr4kNv/76q5vKxrMfHVO8c3h2DNqWW27pZg717t3bdWQRSB944IFgEr3PIgKrr766vHQzeD2YLSeLT6Dk9ulWMuavVRNEnEaK355nRV8stMWXtLeyThGPUFleEmCA4KWXXnK/HaNHj7aOHTuWqyfaA+IYougbb7xhTz31VFKDNOUyifHht99+c1v33XffqPgZI1mt3ITnOr/reDsifmIMNP3f//2fE0B/+OGHlLkgcJMnIRWvvPLKcsczo3jAgAHWoUMH22mnndw1vv32251XbrmENfiBcCb8ycoTyBsBFIUeF/ZOnTpZUPz01WUbMTlw/ye2J18MRNP333/fJdl111190ugr2xBAEU258YuLswfXosiA44GjzCb+ES3uKm8+mFnHjn+7md2/3SwrjQxILV8yxyaPPciWzZ+ySlo23Nb0ZnvPiZ8InKu6jv6yqNCO+qiuPbrZYmtZVyJoTIjaKAIiIAIiIAK1hMDsZfOcwBlL/AwiuPGXJ22d+h1tx+YbBzfXyHtm/eDxw1S4hx56aBXx0xeqSZMmLjY8A+JMgeMYtgVt2bJlzuuGKaY8I9LxYvZRrOfFr7/+2p2L/XSoCM/03nvvWbNmzZyHStu2bYNZR9+TlnTEIMO6d+9u3bp1M6bsh40peRj7w6IuHXY6gHQI11prreihlAuvJbyTOBd1+eCDD9x58JzxHk0c8Msvv7jOPB0/YqHR8Ytn8GLmFXH1iFeHh22s6YfEYWWaXrt27ZxzAlNHWWSCGHpM76wpS7b8wfJRburM1Hqmp/bq1SvqLUQ6wiv49QVgHb5e/j7iWvz000/21ltvGWI8/IJW1fcd3mv0qSgHTiFhmzVrlr3++uvGIiyk4V7wnmjBtKncu8Hjsvl98Zg5TvyM1VPyPaeCv1ZYnSt/s8U3do4oMOUHV7Kpbqm0SdwP3Bc+ZAjfWe5fBh+8R5yvWyrfnUT3PPcZcWhpG5lyzJRz+u20Q7S1/CXypE6mHBV9J32dwq94GHL/06bRdsUy2uAjjjjCtZn//e9/4wqghOMg7Ar1InYl9YJr0PBuRLfAoxGDPzNWvbYR67pQf9LQfoTD/1FvjqH8Yc946kX7Q1hAdJWgUVbug++//94dy28JYm/4OqTSridznYJliPcedhi/lZSfGcGYD5Oy++67u8+p/GNqO+YF1VjH8luFzsQ53377bffbFU6XbB0TcUPDIrxCy5Yt3XUPn4PPU6ZMcd8Tfn94tvDfIb4/sZ4xKvrNCp6DtLD97LPP3H3FbzrXPviMEEzPe+5TnicQ7hkk4PklfE+Fj6mOz9mj6FWytptuuqnzAOUBL5bRAHDTYP4BloafH2ce4GLdFFxUpn9wHI1S+AEk1nmqa9tdX5YmFD99OSbOLrWHvm9gA9dZYDM+vTau+PlxnZ3tvXr7WARIRPv0P+E+l39e/1haYNd+V2JX9fi7Af5nj96JgAiIgAiIgAjUJgL3Th1tc5bPT6rK1/38WI0LoDzzEZMNO/vss+N2XH2F9ttvPyc+Mo0sLATh/cN0OC9M+mN4dmR2Ec+lQeMzHUpite22227OI8XvRzwinh7hmoKdCToaTDWlwxk0nk0RcvE+CZrvpM2ePTv6rOv3IzQgaPIsG/SEoVyNGzd2McwY+Kdj643OMdP/6bggBPvpl+yvW7euXX/99c6b1qfnFaFk6NChri48e3ujXueff76bFhoUiFmMiLh2t912m+M2YcIEdwgdezpz1S2Cplp+X7/TTjvNTX+ko+sNRmy//PLLnUDIYqvUE0PE9NeLWKDcG9xniBFwhTdlwVioiXyw6rjvEDQRm37++edynm3cj4cffrgTa/gueWOthJEjR5bzwk313vV5ZfXrijIreXiWC/IRv6f0dw0Kpy+34nFzbfnu5QdNsql+qbRJCCn+fqUOrJ3BHwv9DB8+3FUrne9Oonuee4xQdHjVIf7xHhHGG4NJhDNBMAxaKuWo6DsZzDf4Hhb8JsCFWQR8X2PZQQcdZH379o3OPA2moZ1mSjb189919tNWwpXfA9/+9e/f3/0W+eOZvYBxPHXwFrwuOIcRw/ruu+92QqxPwyu/K4h7/BbRpgSNNvnUU091bY5fJI6ZEziDjRkzJpjUvScGKd9/P5OWjcm066lcp1VOGmNDjx493II//MayONG4cePcPcrvFiL9XnvtFeOoxJto21hHBobMIA7+PgePRMBmAazwwGOqdUzEjfuf55ZY14yy8N0g1iwiNaIjAuj999/vruPAgQPdNQqWOZnfLJ+ewQ6Y0q4Hje8BA8nh7yBpKC+hJ71o74/jOYNQAYi0NWV5I4Dy8Ii6Hc9oALgAPOT5kRrvRu4F0VjHso8HEx7C4gmg7I8XWJqHPB6AMm2PfJt8kN0nJ9e3I9aZa3O+fypuMV5tcNjf+xKIn38nKLMx04tsyHpFttqqg8Jx88/UDj/CHK8BytR5sjWf2lJvf535Ialtdebeq431ro3Xmfu8ttTb17M23dvZ+juSyXK9POvDpLP7ftFv9vOi361TvdZJH5PphHho0JHD6CxVZNy3YSGTY/B+22OPPdwgOvEn99xzT9f5IGTSM888Y1tssYXh8cO0uKCxqjwefXTs6dwi8uHx+MQTTzjREC8SOpkYz5Z4rNCZISYjnQZijNEBZdEFOjQ89xKfrLKG2MViQIhwiJE8u9IRw0to//33d51HYqhdfPHFrsx0+F955RUbPHiwK1fn/3naUI4DDzzQCQJ4qdCJxxsVL1AEW+pMR4rZVWG79tprXTo6VMRWQ6z1nf9w2qr8nE75EXaJAUgne9iwYc7Dlk4z1wkxmHoMGTLEiSTt27d3QjD3lhcXgvXkuh999NGu74CHDd5Lffr0cVWujvsuHlvEUMrBPYHYw8rKlJUONqI19yplRcCtzns3XnmrYnvhN4usYO7fonQy+RdNmJfVAih1SLZNYtAFYZ6p3Hgm0/7tvPPOFlwoOJ3vDmWId88ztRxjlXXaDdpahD/674QkwYseUQuvav+MQfpUysG9XNF3kjzDxkLLfB9YYBlhiPYeoZPyIYR5oy0NDvj47fwGkJ72Hyesk08+2c0eYKAKzoShwNuV/TwrIkjiDctizwyeIHpyTVjhm4GqWNeF3xP0D/7wRPXGNR8/frz7yLUkv+AAnx/oYpo9xqAOAheCLdOpiYuN6Pnaa6+5QTEG1JhmjrNY2NM0UbueynVyBangH5xocxHV/cAdHpUwgk+4bBVk53bz+0c7jZjMb9MJJ5zgfvPwfA8av52xLN06xuI2IDLgyRo3CLszZsxwnqDBc/KbzPMC5aTOiSzZ3yzyQExF3MbJkOsME57luef9YC9x0/nN9gYz/rhPuGcZRCVEAWEheIbh98IvWu6PqdbXyBcw7y3SUJZFHk7LIg93ZZFYDtH6Rr4kbltk1D26Lfwm8tDp0kRWCw3vin6OeBOURb4IMf8iD7rRdJl68/v8srJmN6b2N+WXL8rGXlka92+Nkd+WrX7v7LLV75uT1N/b05ZlqjrKRwREQAREQAREoAYIRISmskinJu2/9qP2Lmv14u5J/73w4xtpnysi0lWaUGR6Gm5r7i8i6KSVH+WICH4uj8gD/ip5RERCty8yNbAs0mGI7o90kNx2nhcjUwyj23lz4oknun0R743o9kgn1G2LdKij2/ybiOeG2xcRP/0m9+rrxjUNW0SccsdEBvPL7fLlikxLK4sM5kf3RQb+XXryjDgDlEWEr+i+SIe5bIMNNnD7I54/0e0RTyK3LSKClUU669HtvIl0RKPcIh2g6L6IQBg9T8R7Kbqde7MiiwgP7thIJ6ssIiYk/It0XMtl569TRMSNbk+n/BEPtGidg4zINOIZ4/ZFwhWURUQHdx44wDQyZTR6Xv+Gbezj/oqIDm6z51Bd9x0njYg7rhzB70hk6qLbFlkw1pXL/4t4+ZZFRG63D6ZYOveuz6+qXyOz+tJvg576qWzJdu8l/bfowI/SPhff4ciAR0ZwRIR0d30iq4eXy89/95Ntkzg44gXn8uJ7G7R0vjscn+iej3iWunPxnYgMyARPVxYR3coiAqDbHxFiovvSKUei72Q04xhvIl6pZRGRMFpGyhkZzCijzeZ7EgldEuOovzdFBoTccbRdkWnC5dJFBunKIs5abn+wfSVRRFx128Pta6zrEhEk/5+984CPozj78Hvqxb0bYzAdY5veTLPpEAgQOiG0hFBCQktCAkkIvXy00EkoCQkdQgmdkNBC7x1jwDQXXHCRrV6+/Y88YnW6O92dTtKd7nl/P+m2zM7OPLM3e/vfd95xaQOBtCXwRGw7RxDSxW0PHLTcp+6L3vT9CMTQluDlXIu+2zLfDsFLw7ZtPr3KEYhhLp/g5Z/f3NJZv55OO7VlnmBBmk8QesSVR+2he2r4Ppzg0Li7dL/y15ry1J/ul4E3fEsgALrveKyD06ljZ9z89Ra+V/pzH3LIIa5s4d8lgZDqtgUvTH2yllTuWYFXqWOoOp955pltefgFf20EL339JvcZCLDuvIFI3m677pG6Hyq/QABtt68nV7I3MElAJhMm13S5+Orthd7i642lN7nTy/QGJZ55RT/e0Pp4x3Xn9mUNqedeFSc0gM+pLtIxlpTfF+tzaYOuXQwCEIAABCAAgXwlUFaQ/GgUMUo1faa56jehTN4LfjRQqueQ14M8STXUXR6Q0SYPSnneyOtRsUOjTZ4XYQ8h7feeNorz5s0PH9cII19uvy8QmkxhnORNkSlTucNx5+QVpXrI5JUajhMnjybvYSIW3vwkESpfdFxAeSlpOKhM3i3RpuFwmq3WWyqjp+SBJK/SRH/em8znH+sznfIHD7kuK83IHGakjRq2euyxx7qhk+Gh8bHOHd6m2YY1Yk3mOfTUdRcuh1+WZ5c809SmGoIZNnneaditZsT2Mfh6+toNl6dbl0tSfGxONX23Fj5+5sn2SfFzsLYJYtL57ivfWNe8P59GYOr6Cpu2+WG34X4zne9wON9UluVRKM9CeUFrsiPFwZSXviY9CsQiFxtXZYwOYaJzaNi7TF7x8pYPm+5N4iiTF126phB/8obU/UPDwr3JI1TmRxvIy9Sb9skjVJ613qtWnuiaTFqjAvw2n159gkY8yHwcUr9Pn/H69e5oJ7WDwiLIY9EPr1a9fViVcLlSWZbHq2K+6n7v417LI17ejwoJIgZq70DAa5dtV+oYj5tGfshuueWWdudS3FaNzNC9WRN7J7JU7lkadSB+uibVT0TbUUcd5e5R8rgNc/b3gOhrX/dIeX4qNqiuq96yot46cU+cVzdsxR/QcA0FXVUnEzYfQD46NkE4jToyWXh4Sni/lnVRKABuLNMPmEyLp4ODViuMlFpTS2cRaFSiFhd/e/iAQfZ1rAIu3za0aabNKm7vzp0guY0obgjqlfwwkER5pbJPHa++3L5dUjk2V9P6H7+K7ZHoWs3V+sUrt+qtm3A4Lk68tH1hu65r/cnUzuE4R32hfvHqoDpLjMi3a1s88uk7raFJuo/25Wvb99XxrvW+uH2dfuPs5cUfJFW1QiuwNSrjT5qTVCZdTCQRTqbvnh5g4oU2SnQaCY8yDW+PfhjUdg0l3HbbbU0P5T6ttnuTcBptfgbhcD+oPPQbUsKTJprQkFPF/tJQeAmVsfKJzjeVdQ1VizadV/WIHu6ndF7gDP/GVVll4qIHp2jzD6XRD0VKpwdX9RPpmNgcc8wxCQ+NFp1jJU6n/Jr0SBaOf+fzVn0Crzu/mvRnrLb111J3X3exCunrqEmdYg0j1VBo/Xnr6WvXn7e7P5tXKU3pFM2rppY+pcwzmDjW9RarT0p0ynS+O+H8YpXB74/XN6iMGnob7je7Wg5/zmQ/9fs18LxzfxKhJH5qaLiERMWF1NBpOWBJsPJOWBKH9IJMpv48lvntSqfnoFj3mljHRW/TOSU4qTw+nIvCcyj8ivpMhReQAKpYorLo4e/aJo0jrHOoPLovKASBRC8fU9qLXjrGW7y2y3Q7KQapBF21h0TjYFSFu0drUiINQ5eAKb1GIWPUh+mFVTh8gy9vvE+93FFoAv3p/qXh5r6dFcLhjDPOcCKzhuB7x7qu1DEeNw0d171XIq/ij/t7s0Lv6PpT/aIF9eg6+f48mXuWwvrIxo0b50JfROeldQ25l9AsLopBKlP8dJ1HLwAV71PlVsgIvTjV74rettan7d4uRTecX52O3ibpohRsBSD3gqc/nX/TrdhH8UzHy6KPDaffeuutTX/xTAJspm3yqOH2v9nJNF/EthhZaw3NlVY6eG2rW9g+kL4v14Z1TyQtgI4qa7aRzYuDWCD+6J77lEeufsQqDkm+mH9g0ANbvtRbDw16S6TOXLHA8sF0w/Qe54rPky8ivx7wJRjky7WtH2deKJPAny/11o93/SjTPTX8sNKXvtu+r+5LdeqsLnuP2CZpAXSHoRvbwKLURpt0dv5U94fbSA8nXRFA9UAQz7znpH/IDacLl8Fvl+eQLOxBohhzenjTA41i3OkBWn/qQyZPnuxikXmPSp9PVz5j1ccLkt4bMZy/yiHzaeThqHhrMsWwTGSKq697XNi5IJ228OdQ2RWHtSuWTvnFQLEJZV4w6koZ/LGxWHgBNFY7+eMycd35vMKf/oE52Tr29LUbLmt3LreMKbGmtcqscFptwtPID0xSfuP2rV68CRNnwc5k+6R4RU3nuxP+7ivfWNe8P1+s8mlfdL+ZiXL4c6bzKa1AQo/+LrroIidSyXNV7x7SiwAAQABJREFUIqg85eRVqf5SgqF+/+k3v38pF30+iXX6bazfS+m+rFOeEkDlnai4i4ofqb5XQpXiqU6YMMGJaYoHqmcttYm8A1WP8AsN5aMySPyT8CfhM/w7zjtvKF20xWrXTLeT7jsa7av7p2Ix+5EEGhEgDUhxvxVv9YYbbnAxW1XernjWSqzXn0RWvQCUxqTYzxKPdY+W6NfVOsbiJrYquwR3TTymyYfUtjLFxJV5D1G3EuOfrrtU7ln+N4xeNOjFViILT6AoQV2/9zXaQ7Fs9SeRWMK74ohqf6wJyBPln8l9yShomTxfj+SlNxm6GNXIeoMiITTWl9MLoF7kjFU4L44mmmAp1nHdve2E9evs+UAAbe9sHX3WlsDfwuyY8a0ztI5c/yT78qmjoxO59e8tvc6erDjMaiNBEN+gc45trbf0n63aED9J7APZCgEIQAACEIBAHyPw/eFb2r1zn+1UBB1QWGm/Htc6/Lk3EUgg0oOlJtHQQ0AyopnSBPG+3EREGs6oh1KZfmPGM//izqcNp/PCYXhbvGV5VsjLQw+dQSx69xCrh089jOhPD66aZTUZ6+ylmn8xE84rLMiGt4eXfRr/qX0XXHBBmzgRTptoOVoQSZS2O/alW34/SiXR9ZBqeWOx8NdSovNk6rqLLm86dczktRtdnt5crz9qhJX99iuLxAkF1iZ+bt3fmtf9bjKc3ixzZ+dOpU+KlVe6351wXrGueb8/2fJlohz+nJ19/uUvf3GioAQnH/oh+hh5TGuSIXnsacivJgmTIOe/y/KYVJn9S6Tw8drnPSp9+vD+ZJfl5ahwJvLUlKYh70+Zn6BPnp3yWtT9RI4YmlxHk9yE7wcq99SpU92EWRKdNdmN6qH7oUQxiY+aDCqWxWrXTLeTJgUKYpc6QdkP61dZxF2ekXJSU/01lF0mUVi/AzozTfynemlCbE1+FMvESZqT+kjd93SflgDa1TrG4ubPr2suLIBq4iMxkJOBxPfOLJX+3NdD7SwBP5Ep3II3XdN6CXDiiSe6ofkS4OUxq5A+Cv8gz1Jdi7pP9Ib1OQFU8ZY0c5pMF0h41rNowN5FWG9D9IMiuoPRl0nxLNTxZoO7brj8G49osrO2MvvD/8JbOy6fusESmzik9Uf6gJWCYVMTj7H577XGHQmnHtQ8145f+FO7dMjN1mixhmy03tL3HdNoe43p+aHv4bKyDAEIQAACEIBA7xMoiBTYlWufaMd/dLm9tLjVEy66VMOKB9q1439pK5YNj97V4+v6Ua6Hn2uvvdY9qETHM4wukIZ16YFGJg8emf89GI596XaE/slbRuZ/Z4Z2pbwo72k9uPmHNw091O9cPURoeHUw2UZb7E6l1cNNLJFMXqTdaXIUkGOBvHFU1vDDUHeeN1N5p1t+ieNiKy+jWB4tzz77rHvo22yzzZwQkW55e/q6C5fTCzyqYyyTF5Q8nxRGIewllMq1GyvfbNzWsmqZ1Z26gpVePNsi1c2uiN4ZRe4j+mvcop/V/3xkNha/W8qU7ncn04XpyXL8+c9/dsOqpRFoRvZ4Ju95iTwSEXXPkHCoPkOag743EkajYwcrL4Xx8+KTvOa6Yrrn6V4hBzG9TJP5Ie0SQiWAap8Xmn1Man9O6SkamaYRB/KijA6DoXuSLNnQXZluJz/SVsPGo8sm3hKrDz30UDdDusopgTIZU70U91J56ng/Si/WscGk126z/12Q6TqGz6mwjrqfBJNsOS9jjRQR+2BSwA5aVvg4Leu6S+We5YfYSxw/6aSTorPrdF1Cszxy9aeXsBI9FXpBL6EVU1bxo3vDWsev9MaZu+GcUvelNusHrrw+E4mfOr1+qMiFWV9qXUTRJqVaPySVJpnYQdHHd/f6zwKh/e+B0D+2X0dBcqV+jXb1lgvtoNWq2xVj1Ea/tTFbXmxF5R07080qZtlf1njPJg7omN+gwOHhtLXr7fR16tvlxwoEIAABCEAAAvlLYEAwrP2vE061i9c8zrYYONEGF/W3ysIyG1+5sh2/0r726IYX26T+HeNL9hax448/3j0EyDNHkybEMw3xU1qZ4loFs567Ze+xIM8Q73Hndiz/p5fnfpKBWDG2wmkTLcubREMU/UQKPq28WOX1KbFRDz3yUvEmTxWZHqqjLZwuel+m1j0bTQwSy/TwHMwY7iaOiLW/t7elU349jMq8UB5dBz2PaPjl22+/7XZ5kSFZscDn58vW3dedP1/409dRE11oaGe0SeRV2APF1ZOlc+1G55nN680bVFrN1eOsYe/B1jw2CF9RFsiegwqtceNKqzttBav/9QrB+Ow+9Yjd1hz++vVeZH6Hvz57+7ufTjl8nVL5TmrSI5mEfy/AeRbhT3lUKoSERqJ6r0u9GFA/KLvjjjvCyduW/XbF7Qx7Y7YliFrwdYhuFyWTACrzXngaXq37iMyXScKohnCrnIqp7E2OYBrCL9Nw62iBUaHKNEpB5j1W3Uon/9Jpp3hZepa6x8kbMto05Do8pNyHaolOF72uUDOqr+7znY20EFuZ4nR7y2QdfZ7+U6K0TB6uwazubtlvcysJ/vn+PJl7lq+D+vhY3DShuMRYsZJuJpNj4ZQpU1x8Uv0e8iavVo2o0fw8Mn9P9Pt78rPP9M5SlRX3QW9L5P4c/vImAqoZGmUK0BoeCq8O6/bbb3f79ttvP/eZjf92C54p/rtXld227Xw7Z+NFdm7wd/t28+3hnefZlNGtEzhFl3vw6vvaWvu+ZKvscpeN2eJCG7PVpbba9x+xNfZ4zDZeZbzdtlmd3Te5xs6fWGdnrFNnN2xUa//ZpsYOHNsYnRXrEIAABCAAAQjkOQG9eN59+BZ208RT7cXNrrPXN7/R7lv/PPvZ2B9Y/6KKrKKjl9rek0EPDJog00/i4Asqjz55wWiIuR6AFPvMm2JyyrtRD736IR9+4JTnpYZ86aFR4qV/uPTHpvI5ZMgQNwGSvD2jZ9fVBAh6GNHLeT18eJMHjMzHBfPbNTGHfiN3t8kbVabheXpgCpu8YjVUUvHnxo0bF96VNcvplP+0005z5b/iiivaYqv5CunBVNeQ4vz5a8E7VEgskBdMstZT112s8mjIq0KK6WFWgm5YKJIAotiCMsUVlKVz7boDc+nfoCJrOGS41V4xzmpuX8Nq/rqa1f9ujDVtEoQS68PmBTDv5e6rms53xx+byc90ypHOd1L9vL7X8vjTMHOJSeEJ4VQnOWZttdVW7h4hwdS/oNI+xUOUnXfeeW6yJLey/J9GHqgPlfmXcMt3xf2I1y46QF7Z8uCTp6fuW977U/s0q7m8/HROCVJ6aafvrzex8WEEvcDl96m+Eld9eJXo+vt0sT7TaadY+WibxDYJuiqHXsSEX0zq3qm+KzwCQrOki0VnppeMmvldpn5ejnUS98ImAfDXv/61XX311c4BT+EDvGWyjj5P/3nggQe63yZ/+9vfnBOf+uhJkyb53Qk/U7lnia3CH+jF19FHH92OrU6i+4Hie0p8VhlkCrmg31SKHxor1qp/QexfIriDevhfnxkCr0C3XvXXTGD6i2eK1aAOSaaG1ZsDBReXcKpOQj9KFEthwYIFJpfm3mygeHUIby8IXjyuO7TB/YW3J1qOFBRa5chN3V+sdKv1a7HVYniWxkrLNghAAAIQgAAEIJArBORVKTFHwxj1kKI/Dd/Vg6weaPUgKA9QDRfTRANhkVGeNhpOqGHe+tRDrrw+JAo98sgj7mFWIqs8anR8uqaHNA1z1wy+ekiVgKYHDHnheXFRD17+wVfnUZwy7ddvYsVn029cTQoqEU6eFwoT1Z2mByUNb1O59Xtano8qh2bg1SzEGnEllt5TMFNlUTuoLTszDcdT+8azdMovzxdfZ3lrybFC7SXPHF1Hul7kJeZjuulTI9D0zCIhXRMLqV3iTfTiy9pT150/X/SnBHQ9E4mzrkmJChLB7r33XteuirMnUUiWzrUbfT7Ws5OA+kmZnrP1IkYCmF4ipfPd6Y4aplOOdL6T6ksk/Kj+Pp609+yU2KhJ9rz3m/pu79Hp66xZsuVgdffdd7sRBnp5ICFSesSdd97p7j968aZhzclYvHbRsYrbqXuUziULC6BaV/m8F2f08Hd5n6psug/qhZ9epklD0X1Fw5klCGqYuQTUVF7opNNOKmss0z1QowvUFroHy2tR+SuMgMqrF5N6Oag0p556qptcUBMJabInvVhKZPqtIOFaoqGc5fQnYVRelOrDJazq3q8ySIzcYost2rLLZB3bMl2+oNAKElvVLrJkvT+VNtV71lVXXeV+S6iv10gYcdZvG923dO3r3nTjjTeaJr+T+fifCpmg8BC67vT7Q2KxfgdosiQNw1dYgd6yPiOAht1ow2/jY4ENv7lUZyW3Zt3Y1Sj+QtJ2/XCT2q2GxSAAAQhAAAIQgAAEcp+AftdJpNNMt/Lck6AojwXvCSqPFwlZ+vHuHyzDtdaQeA0L1G9ECZ0S+GTyfNCDlWaE1QQMXTF53sirSA9eEtA09Fl/MnlQSnTQucKmh2U97OlBVeXTnx7GVU49TIfF0vBxmVxWfFWJYYqvKg9IPzxP55Y3jcRmPXhm0jT6K5nhl8mkSaf8Okbip7xh9CDoTQ/JinHmvT/9doVe8DHpNCmEHiI7E0B1bE9cd76M0Z9yFpGXj2LharinxB+ZvitqV3kde0+xdK7d6POxnp0EDj/8cCd8PfDAA07gV1xE9UWydL473VHLdMqRzndSw6r1ckl9nV48ybvdhxqRjiCPPE0cE/5uhOurvlH3odNPP92JZ9onsVJ9iQStzkL5hfNK1C5KJ9FKQpTEqWjHLvVPeokkiyUIap/KdfPNNzudRFqJvusSUiU4KuSK+nxNbKNZv3WOZCyddoqXr+qkOKviprCG3hFOYqXqJJ1H90JpPRKeJeCGX2zGy1fb1b4a0aHfCmpfedH6l5DKXy8m5VwnITjaMlnH6LxVV7WFBHw/ojk6Tbx1lSvZe5bqrnuUZr2X6Bn26tRLvHPPPdd23XXXdqfy5dH9Xt8L/cl0b9C1qPuk2PWWRYIfDT52c2+VIWvOqx9G+vErJHp7m6kfaIlig6RbeZXNK+1ySw67e6ebZy4cpxutvjwKUZAv5n8U6/rUD+V8MN08FRQ8n65t3Zh9gG0N2fBDSvp6e+stpt4kxoot0xfrLuHFCyNq4+ihrX2xzqqTHgY0IYxGVsizri+a76tzqW4aspbKsLXerJuuIfWT3WEKgSRPFv22kGePhtN5Maez8+l7LK8d9d9+spjOjkl1v4YZy9tu4cKFzvNEEyx0Zvo9q3rpIVzsesP0fdes9SqvmCYTy643yhnvnOmUX15BmjxjXCBS61pKZHPmzHH3Pw2lTdV64rqLVyadWx5uup/JsypRu6Zz7cY7bya2aybssCNMJvLsrjz0vCPhKRtN93E93+q+F6uM6Xx3uqOeqZajK99JPadp2K88P+X5rvZL1sRSfXyqx0Xn31m7RKdPZV3PZPLe071RL0S8V3sqecRLm2o7xctH29Xn6OWfJo+K9QJT7aT7ve5J6ZjKKkFP/bv6+WQtk3VM9pzJpEvlnuWvcV0L4hdrAq/wOaWpKX9548qTVveLbHAsRAANt1I3LSOAZg4sAigCaOaupuzKCQF0fnY1SDeVBgEUAbSbLq20skUATQsbB0EAAjlKAAE0RxuOYkMAAhDIEAHGdmcIJNlAAAIQgAAEIAABCEAAAhCAAAQgAAEIQAAC2UcAATT72oQSQQACEIAABCAAAQhAAAIQgAAEIAABCEAAAhkigACaIZBkAwEIQAACEIAABCAAAQhAAAIQgAAEIAABCGQfAQTQ7GsTSgQBCEAAAhCAAAQgAAEIQAACEIAABCAAAQhkiAACaIZAkg0EIAABCEAAAhCAAAQgAAEIQAACEIAABCCQfQSKsq9IlKirBKqXfWVfz7jdFi54zRobllhp+SgbNnIbW3HcAVZUVNnV7DkeAhCAAAQgAAEIQAACEIAABCAAAQhAAAI5QwABNGeaKrmCfj79Rpv27nnW0tLYdkDV4g9t/pyn7LOPrrb1N7/WhgzbtG0fCxCAAAQgAAEIQAACEIAABCAAAQhAAAIQ6MsEGALfh1r3809uso/eOaud+BmuXn3dfHvtuR/Z4oXvhjezDAEIQAACEIAABCAAAQhAAAIQgAAEIACBPksAAbSPNG1N9Sz7+N3zO61Nc3Odvff6bwKRtKXTtCSAAAQgAAEIQAACEIAABCAAAQhAAAIQgECuE0AAzfUWXF7+mV/cbc3N9UnVpmrx+7b42zeTSksiCEAAAhCAAAQgAAEIQAACEIAABCAAAQjkMgFigOZy64XKvihFQVPpBw3dMJQDixCAAAQgAAEI5BOBkpKSYHLE3PgpGIlE8qlpqCsEINANBCoqKroh1+7JsqAAP6XuIUuuEIBAPhPIjV+9+dxCSda9saEqyZStyVJNn1LmJIYABCAAAQhAIOsJ6AGbh+ysbyYKCAEIZIhArrzwyVB1yQYCEIAABKII8GopCkiurpaVj06p6GUVqaVPKXMSQwACEIAABCAAAQhAAAIQgAAEIAABCEAgSwjgAZolDdHVYgwfta3N+frBJLMpsGEjpySZlmQQgAAEIAABCPRFAvX19aa/XLDCwkIrLy/PhaJSRghAIEsJVFdXB3MmNGdp6doXq7S01IqLi9tvZA0CEIAABLpEAAG0S/iy5+DRY/ewTz+8wqqXfd5poVYcd4CVlY/qNB0JIAABCEAAAhDouwQkBDQ2NuZEBVtaWnKinBQSAhDIXgLq73JFAFWMZgwCEIAABDJLgCHwmeXZa7kVFBTbBpP/bEXFAxKWYcCgSbb2eqcnTMNOCEAAAhCAAAQgAAEIQAACEIAABCAAAQj0FQIIoH2lJYN69B+4tk3e7kEbMnzLDrWKRApt7KqH2GZT7g5mfM2dGRA7VIQNEIAABCAAAQhAAAIQgAAEIAABCEAAAhBIgQBD4FOAlQtJK/uNs023uc2WVn1qixa8Zg31S4Lh7iNt6IgtraR0aC5UgTJCAAIQgAAEIAABCEAAAhCAAAQgAAEIQCBjBBBAM4YyuzLq13810x8GAQhAAAIQgAAEIAABCEAAAhCAAAQgAIF8JsAQ+HxufeoOAQhAAAIQgAAEIAABCEAAAhCAAAQgAIE+TgABtI83MNWDAAQgAAEIQAACEIAABCAAAQhAAAIQgEA+E0AAzefWp+4QgAAEIAABCEAAAhCAAAQgAAEIQAACEOjjBBBA+3gDUz0IQAACEIAABCAAAQhAAAIQgAAEIAABCOQzAQTQfG596g4BCEAAAhCAAAQgAAEIQAACEIAABCAAgT5OAAG0jzcw1YMABCAAAQhAAAIQgAAEIAABCEAAAhCAQD4TQADN59an7hCAAAQgAAEIQAACEIAABCAAAQhAAAIQ6OMEEED7eANTPQhAAAIQgAAEIACBzglUVVV1nogUEIAABCAAAQhAAAI5SQABNCebjUJDAAIQgAAEIAABCHSFwPz58+2SSy6xjTbayPr162cDBgxwn+utt55dcMEFtnTp0q5k7479+9//bhtvvLGdd955Xc6LDDonMHXqVMd7zpw57RI3NTXZjBkz2m1jBQJ9ncBrr73mvg/qg/T37rvvdlrlxx57rO2Yn/zkJ52m70qCadOmuXPtvffe7bK57bbb3Pazzjqr3XZWIAABCHSVQFFXM+B4CEAAAhCAAAQgAAEI1DY32IyaBVbf3GRjywbZkOLKrIXy8MMP26GHHmrffvutK2NlZaWtueaaNnv2bHvnnXfc32WXXWZPPPGESRBN1yTEvf76605kTTcPjkuewJtvvmlLliyx+vr6toMkAknIOfDAA+3UU09t284CBLpKIPJtrUXm15iVFVnzCkF/V5RdvkX6Lqj/8XbHHXfYpEmT/GrMz5tuuqntmNLS0phpMrVx2bJl7lwqZ9i++eYbt33dddcNb2YZAhCAQJcJIIB2GSEZQAACEIAABCAAgfwl8E39EvvTV0/bo/Pft7qWxjYQG/YfayeN3c42HrBS27ZsWLjrrrucGNbS0mJ77rmnnXHGGbb++uu3Fe3555+3E0880SSc7bTTTvbCCy/Yaqut1rafhewlcPTRR1ttba3179+/rZA333yzE7QlgGIQyASBwtfnWuldn1jhjO+Eu5byQmuYMsbq9l/drF9JJk6TsTyKioqssbHR7r77bjv33HPj5iuv94ceeiju/p7ascEGG9gvfvEL22yzzXrqlJwHAhDIEwIIoHnS0FQTAhCAAAQgAAEIZJrAB8tm208/vM2+bazukPUbVV/ZoR/cbL8bt4sdPGqTDvt7Y8PXX39tEskkfk6ZMsXuvfdeKyho77W15ZZb2r///W+bPHmyffTRR04g/cc//tEbxeWcKRL4v//7vxSPIDkEUiNQcud0K/3npx0Pqmmykse+tKLX51n16ZtYy8iKjml6acvo0aNNXu7qz9566612L3zCRfrXv/5lNTU1JgFS3tS9ZQploT8MAhCAQKYJIIBmmij5QQACEIAABCAAgTwgsLSxzn427c6Y4qevfkuwcO7nj9lq5cNs84Gr+M299nnFFVfYokWLbOjQoXbrrbd2ED99wQYNGmRnn3227bfffvbggw+6Y+RVKAFBpuHyxcXFPnnbZ3Nzs3344YcWiURsnXXWadvuF7744gt78cUXraSkxDbddFNbccUV/a6Yn8rv448/trffftt5cMlTde2117bCwsIO6T/44AOTp5fK9vnnn9tzzz1nEnNXXXXVtrQaWvrqq6/azJkzbaWVVnJlXHnlldv2x1oQL4km06dPd3mpDOKXyFRuHaPhtxJfNtlkExs5cmS7Q95//323Pn78+A7tIC/OTz/91HFaY4012o7rrI5qH8X7FAMJ21r3YQ5Ud51z2LBh7q+rbdlWKBbyhkDR/2Y58VP9WiSq1n69YF6Nlf/fG1b9f1uYFbZ/uRJ1SI+uHnDAAXbmmWeaPODDHu/hQmiIvL43+++/f0IBNJV+KZy/vn/qfxRWJNHw9gULFpjChwwePNhWWGGFcBZuedasWe67/cknn7i+SH2E+kX1qxgEIACBRASyp1dOVEr2QQACEIAABCAAAQhkFYG/z3nZvqnvfOZ0iQUXf/mfXi+7vD5vv/12V47f/OY3NmbMmIRl+sEPfmAvv/yyzZs3zySIShjYY489bOLEic5zNNbB8hzV/iOPPLLdbgkGv/rVr2zcuHF20EEH2T777GNjx461H/7wh6Y4eLFMYsGGG25oEgg1fPtHP/qRy1viheKURpu8tnbccUe77777bPXVV3cxTjV0/9JLL3VJdX6Jnt///vftmGOOse9973uuPLvssouLfRqdn4REicDDhw+3bbfd1o466ijbYYcdnJD5xz/+0Qmy0cdo/eSTT3aihCaX0jE6n+r9u9/9znne+mPESX/R8f+0X0Kn9qlsYeusjhoyq+MUy1UiipY1oYrs8ssvd+sXXXRRl9oyXB6W84hAc4uV3vqxq7AXO+PVvvCrpVb8zKx4u3tlu0RNmYbBx7KFCxfa448/blMDz8tYoqM/JtV+ScfpZZP6AH0fjzjiCNevSQDVi5pYpsnjlPb3v/99u93y4FefoL57++23d978++67rxNU9cLp2WefbZeeFQhAAALRBBBAo4mwDgEIQAACEIAABCDQKYHHv/2w0zQ+wfvBUPmZdYv8aq986mFbD9CyziYCURp5WcpL03t6yqvz8MMP1y675ZZb3Gf0Pz24yw477LB2uxSHUjPOazKee+65x6688konCEiQ1YO8xNmwyUtKszbL81NiqQQEpVW+7733nitXeHITf2xVVZX99Kc/tbKyMuf9qc9dd93VnVvnl+h63XXX2SOPPOJiAUqEkOghMTTaJJicfvrpNmTIELvwwgtNw2OVh7xWNTtzrJiaEjk1eZQmT9ExCjFw7LHHuvXzzjvPCarR50l1PV4do/ORx+6f/vQn23rrrd2u3Xbbza0r7mtX2jL6PKznB4GCTxZZwYLapCtb9NKcpNP2REIJhBIV5TUZa3i7Xpxo8jC9oIln6fRLL730kv34xz92fa9iK//zn/80haqQZ7ZeACVr8kT3/ZVEWvUnd955p3uZoz5JHuPqKzWEH4MABCAQjwBD4OORYTsEIAABCEAAAhCAQFwCX9S0zqAeN0HUji9qv7UxpYOitvbcqoZNeos1PN3vS/QpAfKMM85wouH8+fPdUGqfXsKcRASJjtHiYENDgxMGJQB4Uxp5eMrLVKKohtvLJIYef/zxbjIfDVmVCOlNx0i8lTen0mjCprDJi0ueVhIDBg4c6PJQeTTjveyGG25wHl5aljAqYULeohquHo4N+NhjjznxctSoUW57ePi6GEiclZDxxBNPuImilJ88yyRK6BgJLPqUyZN2q622soMPPtgJH7/85S9dPEK3M41/8eoYnVV5ebmdcMIJTvDx4QC07i3dtvTH85lfBApmd4xznIhAwezYnt2JjunufRoGrxco+q7KmzpsGv6uIeQSERX2I9rS6ZfUJyo/Cat6gRPuFyV+qgzysE/GbrzxRtN3X/3fk08+2RYGRC9q1CfLa1V9sl7o7LXXXslkSRoIQCAPCeABmoeNTpUhAAEIQAACEIBAVwkUFaT2M7LIUkvf1fJFH68h0TINZe9s+Hv0sX5dQ8i32247k6Ap76OwScSU95EeviU+hk0xKTWrcdgUi/KUU05xm6699tq2XU8//bTJa0pllEdltGlYuURNzU6vdNH229/+tu38SifTDNAyH/fSrQT/vFip+JjhuIDnn3++SyJhISx+aqPif3rPLT+8XtsfffRRfbg6efHTbQj+yatMnqA///nPXTxVvz3dz1h1TDWvdNsy1fOQvo8QKOxs4Hv7erZkUfxPXzIJoDLFAQ3b3Llz7b///a/tvPPOLu5meJ9fTqdfkpe6Xjwp5mdY/FSe6t9OOukkn32nn+qfNIP99ddf3yZ++oPUR22xRRBzNTAf89fv4xMCEIBAmAAeoGEaLEMAAhCAAAQgAAEIJEVgzfIR9ubSr5NKK+lg9YrhSaXtrkR+4h7F49RkROHJgVI5p2LYyQNJw+CPO+64tkP98Hc/TL5tR7Ag0TTWxEXbbLONS6aJk7wp/qVMnpzyXIxlGsr62muvOUFz8803b5dEk4FEm7ww5eEpEfKvf/2rG/IuD1B5coYnGfLH+TKozBI+ok0TG8nCgqryl/k6uZXl/zTk/Jprrglv6tJyrDqmk2E6bZnOeTgm9wk0r9Q/pUqkmj6lzNNMrO+6vC7lof3GG284D3RlJY9QxfyNFinDp/F9Qir9kkJ4yOQBHst22mknO+2002Lt6rBNoUL0503lnTFjhk2bNs29CJLXu8y/7PHp+IQABCAQJoAAGqbBckYItDTVWe2H91j9509a05KvLVJUZkUj1rWy8ftZ8cj1M3IOMoEABCAAAQhAoHcJ7DV8vaQF0K0HrW5Diit7tcBetFMh9DCfrgAqMVEenvK+1EO3Jhr68ssv7ZlnnnFeTZooKNrizbSumJwyzXisyZAqKyvdbOvapuHtmnwokSmeX7TFqtcf/vAH03BUeWy+8sor7k/enZrgSENUtd9PfKJYexpKKlM80UT21VdfWV1dnfOq1eQoMnlWdrfFqmM650ynLdM5D8fkPgEJmk3j+lvh54knfvMzxDdMWSErKy0vUAmgEj0VgkOm4e8VFRWm+LjxbPr06W5XKv2SF0AVozOWxdseK6226cWV4vr+5z//ccKnhtZ7KypC1vAs+IQABOIToKeIz4Y9aRBoXDDNFj9ylDUv+bLd0Y3z3rPa92+zsok/sn5b/9EiBVx67QCxAgEIQAACEMgxAnuPWN/unvuGvRdMcJTIyguK7ZSVdkiUpEf2rbLKKk6gnDlzpkms23333Ts9r9JIvDz66KPdBBw6QLEl5Sn15z//2XmBakb0f/zjHy52p2Zqj+XpKa/TWOYf4DVpkPKV+QmRJH5qBvVEFh3HT2mVV7TJA1OznysGqSYmUpy8p556ysXf06RI999/v/kZ7P35lccFF1zg4gJG5xdrXR5ZMoUH6KpJVE1kseqYKH28fem0Zby82N73CdT9eB0rP+MVs2BG+HgD4rW9ccPh1rTRiKwEopiZCiEhAVShLjQxnERNbdcLmHjm+4VU+iWJqrJ4fYKfYC7eOcPbNZx+6tSptnTpUtcnbbTRRs6DXRMjqUwnn3yym6gtfAzLEIAABKIJoEJFE2E9bQJNVTNt0f0HWUvtwrh51L53S/Cjocn6b3te3DTsgAAEIAABCEAg+wkURQrsmrUOtGOn3WGa5T2W9SsstSvW3M9W6+Xh7yqbRMA99tjDFG/z4Ycftt/85jexity2TUPMlU6muJth09BpCaCK+ykBVGKCLNbwd21XjM1YJo8mmcRZxSaVKV6oTLOYpxIjzx3UyT/F3VMsUv1JZJToecwxx5hEYcXWu/zyy10MQMUnlReohqjGElljnUZC8WeffeYEFe9NGk737LPPOsF1s802czPJSyiWaBpLHFE+PWWptmVPlYvzZB+BprUHW+3xwai2q98NVL1m896e/lMlbpw4xGqOXy/7Cr+8ROprNt10U+cFrmHwCnEhcTPR7O86NJ1+SSKlzPdzbiX0L972UJK2RX1PJX4q/rAmc/MvjHwCDYeXxXvZ5NPxCQEI5DeB3o1Gn9/s+1ztl/7v7ITip69w7Qe3W/3Ml/0qnxCAAAQgAAEI5CiB4SX97LYJR9hpK+9s4ytGBdMctfpFjSoZYD8atYk9vN6xNnngKllTO82cLq8jxdb0MTtjFU6emUorU4xNTeIRNol448ePdzMqazimhnpqW7zYlJpVPZb5yUjCIqPie8okGPqh6OFjq6ur3bkmT57svDjD+2Ita5j6lClTnICxePHitiTyopSHq2aUl/nhqlr2ZdBM77FMAoTqr5nUva2zzjpu0YvGfrv/lNfZvvvu23aeQYMGuV2xxGHNVJ0p88Ky91CNzjfVtow+nvX8ItC4xWhbdslWVr/dGGsZWNJa+WCCpKY1B1nNsROt5vebmFVkt4+RnwxJ32/1QfouKiZwIvN9Qir9kmIMyx555BE3QVx0/vH6xeh0mtjo3XcD0TmwM888s4P4qfAhH3/8sdtPDFCHgX8QgEAcAgigccCwOTUCzdXzrf6zJ5I+SMPhMQhAAAIQgAAEcp9ASUGhHTJ6U7t33Z/au5v9zt7e9DR7asMT7HfjdrERJalNHNLdNCRQeq9KeRSdddZZLo5n+LzyPtRM7i+++KJ70FbMuVim42U/+9nP3GdYDHQbQv/0cK44m2FTDFF5oyp23emnn962S2KlhnoqFqeG3mtm+bBJSFQcT4mE3sMqvD96WXH2FKtUMfwuueSS6N1ts7droiZv8mqVXXzxxU6I9dv1Ka8tDTfVBEiaEMWbn8zkiiuucCEG/HZ9SmQRT01E5WOkrrXWWi6JBI2wKZbqZZddFt7UpWXvKZbI2yyVtuxSYTi4TxBoGVVhdcdMsmXXb2dVt+5kS2/byarP2dwatw1iXRZEsr6O++23n/OI/9vf/ub6kr333rvTUBfp9Et6KaLZ2WfPnm2nnnpqW3gPAVL/of4lGdNQeh/jU6E7wlZbW+s8+33YDK1jEIAABOIRyO7XU/FKzfasI9Aw952gTC1Jl6vhm9aZQpM+gIQQgAAEIAABCGQ9gYJgmHlJpDCry6m4d/KE1BB2CX3600RGmhDk888/dx6K8gCVp+itt97qvC1jVeiQQw5xD/USN+VNmWgGZQ0fPeecc+yFF15w4qaGa952221uGLqE0WjP0auuusp5bSpep7xPNXRf5XnwwQeduCivxhtvvNEGDBgQq2jttvn4nxo6evbZZ7vh+vL8lCfpE088YZpIScPXDz300LbjJMBqaLzigyq+njw3FWtPQ2Z1jIaiynPylFNOaTtGHqn+GA2x1ZBaTfJ03333OaYq8y233NIWo1TCsXgojIDylsDyzjvvOKFU5VNdM2FqW9lNN91kr776qmMp4TtsqbRl+DiWIWDFBTkHQd9LCZOK/SnrbPi7r2Cq/ZLCXCi+sPoDhddQWJGdd97ZZs2a5fpWTUwn787OrKyszOS1qv5YHut6SaKZ5dVfKIyHvNzlbar8Fc4DgwAEIBCPAAJoPDJsT4lAS8Oybk2fUuYkhgAEIAABCEAAAnEISIiTsLfjjjuavBU1pFMekvqTydNIgoDEQi+excpq1KhRbtjoQw895GZPHjx4cKxkbps8OWUSW//73/+65REjRjhPRwmT0TZhwgQndB533HFOCAx7bmq4/LnnntvpkNVwnl7g0PnleaU/mTyrJK5KTFXcz7DJO3Xrrbd2sVLlwemH68uj8oQTTnB1iZ40RcdI7JCXqvL0Jk8wCSDe+1PbDz74YBf/U4KGhrfqT3FPxUpet95z0+eR7qfiskokeeCBB5wQ269fP+f5G84vlbYMH8cyBHKVgARFCaAjR450LzmSqUc6/dLw4cPdEPgjjzzSnU/nVB88NXjJoj5CMUmTsWuuucZ5qd58881OCJUYqr56++23d/krlIb6Kwmul156qfNwTSZf0kAAAvlFIBIEPU7ebS+/2GSstnL7z7TpB6d/668hUtHDozJ9vs7ya5j9ui26d9/OkrXtLxo+yQbv/6+29WQX9KNVP9bnzp2b7CE5n05vR2WKaTNv3rycr08yFZC3ih5GsuHaTqa8mUijhz5d3zK9DfdDeTKRdzbnMXDgQOfVFCvOXTaXO92y6Ue/HjZkauNkPB/SPVc2HScvEIk9CxYsMD/rdTaVLxNl8X11JvLqqTw0VDBXhgvqGlI/2R1WVVXlPIj020KTBOmB3A+37Ox8++yzj5tV/dFHH7Vddtmls+Ru0h8Jfer7kn3w1/1fw9d1T9Qxuj+ma/rZL++rL7/80sX90zB09Uudmb6706ZNcxMkqQzyyOrMdB55umqYvLgmMonPaodJkyaZ2ro7TH2PfpPru1pSsjx2Y+hEqbZl6FAWc4TAkiVLcmaSHD3vxLpOswV1Ov2SwlDIQ1MvRHwM4FTro35QXuvqoxWHWN73GAQgAIFkCSCAJkuqC+nyQQBtaW60BX/dNKlJkISyYpMTrHLTE1OmigCKAJryRZMjByCAzs+RlupaMRFAEUC7dgVl9mgE0K7xlGCqoaQSJCX0JSMkdu2MHN1dBGjL7iKbXfkigGZXe1AaCEAAAj1NoPNXvj1dIs6XkwQiBUVWsfHPkyp7pHSgla97WFJpSQQBCEAAAhCAAASyhYBih0rsfOutt0xD1+VV+POf/xzxM1saKIVy0JYpwCIpBCAAAQhAoA8QIAZoH2jEbKlC+bpHWOOcN63uk4fiF6mw1AbsfJUVlMWPkxX/YPZAAAIQgAAEIACB3iOgSZLWX3/9tgJoIg7Fw8RyjwBtmXttRokhAAEIQAACXSGAANoVehzbjoDiNvbf6QorGj7Bql+7yqInRioaub71m3K2FQ+f2O44ViAAAQhAAAIQgEAuEFA8y0022cQWLlzoJt/QzO7ZHKcvF5j2Vhlpy94iz3khAAEIQAACvUMAAbR3uPfZs0oErdjwmGCI++FWP/Mla17ytUWKywJRdJIVDV2rz9abikEAAhCAAAQg0PcJaPKiV155pe9XNA9qSFvmQSNTRQhAAAIQgECIAAJoCAaLmSMQKSqz0pWnZi5DcoIABCAAAQhAAAIQgAAEIAABCEAAAhCAQBoEmAQpDWgcAgEIQAACEIAABCAAAQhAAAIQgAAEIAABCOQGAQTQ3GgnSgkBCEAAAhCAAAQgAAEIQAACEIAABCAAAQikQQABNA1oHAIBCEAAAhCAAAQgAAEIQAACEIAABCAAAQjkBgEE0NxoJ0oJAQhAAAIQgAAEIAABCEAAAhCAAAQgAAEIpEEAATQNaBwCAQhAAAIQgAAEIAABCEAAAhCAAAQgAAEI5AYBZoHPjXailBCAAAQgAAEIQCCjBIqLi62wsDCjeXZXZpFIpLuyJl8IQCBPCJSXl+dMTQsK8FPKmcaioBCAQM4QQADNmaaioBCAAAQgAAEIQCBzBCR+5ooAmrlakxMEIJCvBPTSB4MABCAAgfwlwKul/G17ag4BCEAAAhCAAAQgAAEIQAACEIAABCAAgT5PAA/QPt/EVBACEIAABCAAAQh0JNDQ0GD19fUdd2ThFnmqlpWVZWHJKBIEIJArBGpqaqy5uTkniltaWmpFRTyq50RjUUgIQCBnCNCr5kxTUVAIQAACEIAABCCQOQJNTU0mETQXTKIFAmgutBRlhED2ElB/lysCKMP1s/c6omQQgEDuEmAIfO62HSWHAAQgAAEIQAACEIAABCAAAQhAAAIQgAAEOiGAANoJIHZDAAIQgAAEIAABCEAAAhCAAAQgAAEIQAACuUsAATR3246SQwACEIAABCAAAQhAAAIQgAAEIAABCEAAAp0QQADtBBC7IQABCEAAAhCAAAQgAAEIQAACEIAABCAAgdwlgACau21HySEAAQhAAAIQgAAEIAABCEAAAhCAAAQgAIFOCCCAdgKI3RCAAAQgAAEIQAACEIAABCAAAQhAAAIQgEDuEkAAzd22o+QQgAAEIAABCEAAAhCAAAQgAAEIQAACEIBAJwSKOtnP7r5OoK7JKv4zy0pfnmtFs6qtpSBiTWMqrHbySKvZdrRZERp5X78EqB8EIAABCEAAAhCAAAQgAAEIQAACEOjLBBBA+3LrdlK3wtnVNvDSd61obq1L2RL8jwR/xZ9Wub/yp2fbopMmWvOwsk5yYjcEIAABCEAAAhCAAAQgAAEIQAACEIAABLKTAO592dku3V6qyNIGG3TRO23ip04o8VN/3oq+XmaDLn7HLPASxSAAAQhAAAIQgAAEIAABCEAAAhCAAAQgkIsEEEBzsdUyUObKB76wwgV1neZUNLvGKh77utN0JIAABCAAAQhAAAIQgAAEIAABCEAAAhCAQDYSQADNxlbp7jI1t1jZ89+Yhrx3ZkpT/uyczpKxHwIQgAAEIAABCOQ0gaqqqpwuP4WHAAQgkAyBmpqaZJKRBgIQgECfI4AA2ueatPMKFQSenwXLGtsNd493lIbEF86vtUhNY7wkbIcABCAAAQhAAAI5R2D+/Pl2ySWX2EYbbWT9+vWzAQMGuM/11lvPLrjgAlu6dGnO1YkCQwACEIgm0NLSYldddZXtueeeNm7cOKuoqLDhw4fb9ttvb7/85S9t1qxZ0YewDgEIQKBPEmASpD7ZrIkrFWlsTpwg1t6G4JjyWDvYBgEIQAACEIAABMyag4fseQ01VtfcZCNLKqy0oDBrsTz88MN26KGH2rfffuvKWFlZaWuuuabNnj3b3nnnHfd32WWX2RNPPGESRDEIQAACHQjUNVhk0TKz0mJrGVTZYXc2bFiyZInr6x544AFXnMLCQhs5cqQtXrzY/vvf/7q/22+/3e69917bfPPNs6HIlAECEIBAtxFAAO02tNmbcdOQUmspCHw7g6Hw4UmPYpVYQ+BbygqtpX9xrN1sgwAEIAABCEAgzwksbqy3P8983x6YN8O+bWyNL14cKbApg1awX4ydZGtWDMoqQnfddZcdeOCBJq8oeUSdccYZtv7667eV8fnnn7cTTzzRXnvtNdtpp53shRdesNVWW61tPwsQgEB+EyiYPttKH3jZCj/82iLB85SseXClNUyZaPW7bOAE0Wwh9JOf/MQkfk6YMMH0Ume77bYziaCyjz76yP7whz/YPffcY1OmTLF3333XvQjKlrJTDghAAAKZJsAQ+EwTzYX8SgutftLgTsVPVUUCad2GQ4OFzqTSXKg4ZYQABCAAAQhAIJMEZtQssX3efcz+OvujNvFT+Te0NNuTC792+x6a/3kmT9mlvL7++ms7+uijnfipB355PYXFT2W+5ZZb2r///W9be+21be7cuU4g7dJJORgCEOgzBIqfeMsqzr/Hit7/yjmT+IpFFi6z0vtftopz7m71CvU7evGztrbWHn30USsoKLBHHnnEdtxxxzbxU8VSH3fnnXc68bO+vt7++c9/9mJpOTUEIACB7ieAB2j3M87KMyzbZ5yVvLswoReoe59ZXGDVe43LyjpQKAhAAAIQgAAEeo9AbXOjHfvRMzazLhgCGscaAy/L337yko0t7Wfr9R8WJ1XPbb7iiits0aJFNnToULv11ludMBDr7IMGDbKzzz7b9ttvP3vwwQfdMdoWtoaGBjdU/oMPPrCioiJbd911ba211nLL4XRa/vDDD53woGH28jzVMa+++qqts846Lgap98hS2i+//NKeeeYZKy8vt80228zGjh2rzW22YMECmzNnjo0ZM8ZUJg1lfe6550wTm0jUHTFiRFvauro6e+mll2z69Om2xhpr2NZbbx23zs3Nzfbxxx/b22+/bY2NjU4YlkASLpvP2NdZ9fn888/d+SUcr7rqqj5J26fK+/TTT9uyZcucd5nqFInzYl1t89Zbb7nyKi+J02orDALZQKDwzRlWevtzbUUJu4f45cKvF1j5lQ9b9e/2M9OIu160N954w33v9B1SfxHLJI7++Mc/dn3OY489ZqeeempbMt/XjB492oYMGWJ6gSSPeAmrG2ywgU2aNKktbawFxRaVl+knn3zivsfqg9SnlJSUxErutqkfUh/w+uuvm867ySabuCH7sQ5Ipc+KdTzbIACB/COAAJp/be5q3Lhyf6v6yZrW/8ZpgQgaB0JRxBYfO96aRhL8Mw4hNkMAAhCAAATylsBtc6bbF3WdTxTUZC120Zdv2S0TduhVVhIeFetO9pvf/CauIOAL+YMf/MBefvll96BfXNw+FJC8qjRMXoJh2PRwf/PNN9umm24a3uzWBw4caM8++6ztvPPOThDwCSROSFRYaaWVnOD60EMP+V1WVlZmf/rTn5zXqt/4t7/9zX71q1/Z9ddfb1999ZWde+651tTU5Hfbz3/+c7vyyitNYoYE3PBkTiqX8tcEKGF7//337eCDD3biZ3j7xIkTnVAscTdsEj9GjRrlyqZz+PNrUqmTTz7ZJZWQethhhzmRWOy9bbjhhnbTTTe1i62q48877zw766yznPjq00p8/d3vfueG6UpkxiDQawSCa7jsjueSGkFX+Nk3VvTyx9Y4ea1eK65OrO+v+i4JmfJ213c1lv3whz+0fffd102OFN7v+5rLL7/c9XVXX311eLfttttuzmu0tLS03XYJpUceeaQ9/vjj7bZrReFE9P3fZpttOuxT3/HXv/7VvXDyO9UHavs555zT7sVJqn2Wz49PCEAgvwnwSyKP2792q1FO3Ky84zMr+WRJGwn9RG0YP8iWHrSqSSjFIAABCEAAAhCAQDSBRxZ8Eb0p7vrrVfPsm/pqNzlS3ETdvEOeinowl3XmuaQ0Et+ihUxtlzejHvwl6h1wwAG2++67mzyR7r//frvvvvtsiy22cOLjDju0F3w1GclWW23lZpo/7bTTnKeoRExNvLT33ns7L6f33nvPDbmXQCnB4j//+Y+dcMIJTjTV7M1hu/jii52Qus8++7h8JXjqT7M9yztVQsL3vvc9d6y8Sq+55hp75ZVXnJh43XXXtWUlT1SJEfLqUl4qi7zClJcXcxUXdaONNmo7RgtVVVX205/+1Im08tSUx9auu+7q0nzxxRduWXWT6LLHHnu49H//+9+dR6rKpfQSUWX777+/q6+8VzUr9fjx450XqDx2JYpK7FCcQgwCvUWg4PO5VjB3cdKnL36l9wXQAQMGuO/hv/71L/eCQ99pCZ3yFNdM8N70ciHRCwa9nPjmm29cX7TXXns5D3S9eNFkcscdd5zdcMMNPisnXuqFycKFC23q1KkujrJEz6eeesq9fPn0009dP6M+SV7u3vSiQzFKNUHThRde6DzWFYrktttucy9HJLKefvrpLnm6fZY/F58QgED+EogEP96+eyWbvxy6teb68Zdp02yluqnJNFxIw566YgULaq1wTpBHMFKjaYUKax7U/k1eV/LO5LH9+vVzN2zF5MoX0/APmYajzZs3Ly+qraFxeijKxLWdK8D69+/vHopVXs1KrGGL+WDyiJJ3wvz58/Ohuk5U0I97mdrYz0Dd1ysvIUnChrxQFGesL5rvq3OpbhK89JeubfjKXVYTzPierN00flubPLBV8Er2GJ9O15D6ya6YRDwJkDIJdPK4TNUk+unhXmJq2NvR53PmmWc6AVNDPTWhiPeMUtnlibnyyiu7yZWGDWsNByBB1g9x13B2DZX3oqDu+xtvvLHzypTH1BFHHOFOo/PKA1R20UUXtS1rXV5XN954oxadl+sFF1zglvVPAqLESNVb9ZfpMUCCrYbJq+xeYHA7g3/+XEojft5UL32XJcpquKr6cl1L8taSacIVDZP/4x//6Hj44+TpKfFZ9TzjjDPcfokyEk5Vb+Xl+0gdoz5DDMRb3mSalAqDQLoE9BJCLyvSsaIXPrLy6/+d9KHNIwfasgsOTTp9dEIJlImGikenj7euZ0R5eOoFjTd9fzXjuwRKvYyI9aJHaf33X8vyRNfLGG/qC+XNreHterFxyCGHuF3+GH3P33zzzXYhNCSirrDCCq4N9LJIYqrs7rvvdi9B1AfoGN8Hap8EUHmn69lXx4tLOn2W8sIgAAEIMAkS14Aj0Dy0zBomDLaGdQZnrfhJU0EAAhCAAAQgkE0EgremKVhqqVPIOMmkEtNk8m6MFw+vs6wk1kmM01D3sBjgj5Nn5yqrrOK8FxU7NNq034uf2rfiiiu69FqWeBl+8JdHlsQ/mc4ZbRLdvRDq9/lhpXqRKI+qsEnwkEl0lbgqkzerxE/xiE6v/UcddZQTNTVEX+mi7be//a0TP7Xdi5/y7JL4KSFToQbCJiFbw2k1M/Xqq6/udp1//vnuU4JoWPzURoUHkHgju/TSS90n/yAAgeQJyMtSkxtJpNQM8BJV9QJWcYb10kMxefVSR7E645k8OOXpGTa91PHxQuVh6k3e4PIOlXe7vu9h0/db4qUs/AJYIUVkp5xySrs+UNsOOuggO/bYY11oDzlGdLXPUp4YBCCQvwSK8rfq1BwCEIAABCAAAQhAIF0Cq5UPsPeWfZv04auWD0w6bXck9JPpyANMHpCxJuzp7LzyXJRpeHv0w722y6N92223tRkzZjgvR20Lm4SEaJO3qNJrQqFo84JgLE/deHkpD4mj0R6zPi/VX0PkJbBKqJTJk1MTKcUyxRF87bXXnEDiRVSfTkJwtMmLU6bJS8JDXH06zUStP2++DOIpcSPavHd1IoEm+hjWIZBpAs0rDEkpy6YU06eUeYqJ9dJHHpr602RkEj81JP2JJ55wMXrlrS4v0FtuucWFq4jOXv1drCHy3qNeXpvett9+e9OfN3l9q3+bNm2ae4miIfAy/xJGy77P8C9wtM2bXuYofIc378mabp/l8+ETAhDITwIIoPnZ7tQaAhCAAAQgAAEIdInA7sNWTloA3XTACBtR8l28ty6dOM2DvZCmwyW6dUUA1cN3PJMHqEwzr0dbrOP8jOgaRh5tEi5kPk14f7p5hfPzZdTwdgm3iUxDXaMtFkMvZiQTYkAeXT4EiuKJJjJN+CTPNR9WIFFa9kEg0wSax42wplGDgpBhi5LKunHztZJK19OJNJRcw971pxAaiqcpj2yJoPL4/v73v9+hv1Hojljmw3d89tlnLsSHQpXJ9IJJQ+YVw1jCZzj0TbSQqpcxivErS6bP6Gqf5U7EPwhAIG8JIIDmbdNTcQhAAAIQgAAEIJA+gQNHrmF3z/3UPq35biLFWLkVRwrslJU2iLWrR7dJmNRQ75kzZ7oHbk1e1JkpjR7+jz76aDdM1M8Gr4f2eObjsvu04XR+mHh4WzLh+GOlSfhPbC4AAEAASURBVDcvndvn5z8lfkr4SGSa+T3aYomRfkb4RIx8Pv78Wle80kzEPPR58wmBTBOo++E2Vn5p63DvSILMG9dcwRo3WT1Bip7Z9Ze//MWJkYof7ENORJ9Zntry/paHuGJsanIyH3ojOm30enV1tdukvsh7e+v4qUFsUcU81vdZk6cpPw2zVz+jGd3DQ+aVQTp9Rrp9VnQdWIcABPKLAAJofrU3tYUABCAAAQhAAAIZIVBaUGjXrTXFjvzoafuitipmniWB+HnR6lvYhH6pDR+NmVkXN8qLUrORX3vttW724uj4lNHZa9i3ZjmWyTNKpuHqslgxOd2O4J+fYEgTf2W7+WH3Gi5/0kknZaS4XmhRrNFYpuH8GmqrIfwSMRQTVV6gmuAolsgaKw+2QaA3CDRNWtnqDp1qpbc8Y9bcYppJOFoIbQo8RWuP+57ctnujiO3O+ec//9neeOMNF/f47LPPbrcvvCLvc4W6kHipvi1aAFVc31jmtyvupw8JIrFV4qdi92p2eC+M+uM1HF7mJ6PSiyK9ZJIXqfoMTZIUbc8++6ybCFbxSrujz4o+H+sQgEDfJcAkSH23bakZBCAAAQhAAAIQ6FYCK5b1s39O2tmOHTPBRpVUtJ2rvKDIdhu6st2/7q6209Cxbdt7e+H44493cTrl8aRJQeKZhmwqrUxxL9dbbz23LJFAJg8m7+npNiz/t3jxYvMTesSKZxdOmw3Lvj4SGPxQ9HC55OEl0WHy5MkuZmB4X7zlddZZx+3SxEka4h5tOpeGu2vCE5kvgyZqiWUSUcaPH2+HHXZYrN1sg0CPEmjYdpJV/2F/a9hgFbOiwrZzN48YaLX7b2HVp+1jLQN6N9yHL5QmPZLphcPs2bP95g6fc+fOdXE4NTxd8T6j7fHHH28Xs9Pvv+eee9yivDxlmthIQ+llmmApWvxU/NGPP/7Y7Q/HAPV9hn/h5BKE/mmytX333dfefvvttv4ik31W6FQsQgACfZwAAmgfb2CqBwEIQAACEIAABLqTQGVhsR0/dl17asM97YWN9rZngs9XN9nHLl5jC1slmCgpm0yT9nhPR3kqnXXWWeYn5fDllCfSXnvtZS+++KJ7gFcsO2977rmn81KUmKAZ2P3QTe3XkO8TTzzRiQATJkyIKST4fLLlc8qUKW64qoRKDfOPFnUlPLzyyiv23nvvuaGsyZRbYsjOO+9sEoN1vPf00rESQH7/+9+7bA444AD3+cc//tF9XnzxxSZRI2zyptWQWU2AFCvmaTgtyxDoKQKKB1p7/O629NqjbeklR1jV1UfZsgsPtYZdAyGwOHsGWKo/0uRv8urccMMNnUd79IRqL730kmkyI/VlEkwHDRrUAaO8NjWze9jkWXrllVe6PvLwww93uyoqKtomS9IkS2HTeeWBrzi+snA5TjvtNLftiiuuaIsH6jYE/+666y7XF6seEme7o8/y5+ITAhDo+wSyp4fu+6ypIQQgAAEIQAACEOjTBAYXl2Z9/c4//3wnzml4qMQ3/Wk4tgQCCQXyMpIHqIZm3nrrrc4D0ldKkxJpRmIN19anxINddtnFiXyPPPKIm1FZIqsm/4gVA9Tnk02fV111lRMV7r33XufpKpFCZX/wwQedGKE633jjjTZgQPJi9mWXXWZbbrmlibFmiJYgKjFT59Dw2K233tqJxeIwdepUO+aYY+y6665zQ+Ll6aV4gRJYNEu10ssL1XuMZhM7ypLnBAIP0JYhrRP/ZCMJxTzWCwx9pzXRkGIaa6i6PKoV9kKTwelFhUzi4h133BGzGhI2zzjjDPvf//7nvq8SRG+77TYnYkqg9B6gigWqFxvqN/WCSLPNS1x955137N///rdpIjMNr1d4EcVi9iYPc98HaDb6gw46yDTB0n333ef6Y/VB8mL1MYe7o8/yZeETAhDo2wQQQPt2+1I7CEAAAhCAAAQgAIEQAT1MS2zbcccdTR5H8jqUF6j3BNUwUD2AK2aehNFo05B4DfOUx6SETgl1shVXXNEOOeQQu/DCC92EItHHZeu6vFUljhx33HFO9LzkkkvaiqqYnPL82nXXXdu2JbMggUVeo4qdquGzEmFkYnvCCSe44bHh2aAVl1WiqOKySlDRn0xDaJVeIrVmr8YgAIHUCKy66qrOg1LfLYWlkDe1vpsyiaGTJk1yE6BpyHr4Oxk+i/pDxT8+55xz7Mknn3QxRdUPqg/UC4uw6cWQJj+6+eabnRAqMVT5br/99qaXRJpoSd/1+++/3y699NK2GefVB0j8lNe4Xrh40/D4yy+/vJ1HfXf0Wf58fEIAAn2bQCSYfbGlb1ex92uXKOZKuqXTj0D/Jl7DlqKHLKWbb7Yf169fP9NbSMWqyRcbPXq0q6pi5cybNy8vqq2JKkaNGuVih+XLta038bq+ZYqh5IcI9fUGV+B9eRrFij3XF+su4UUzrcrUxmrrfDA9ZGlCmAULFjjPur5YZ99X51LdNAQxPAwxm8uua0j9ZHdYVVWV80zSbwt5TGm2+HhCQPT59T3+8MMPXf/tJ/+JTpNL6/qtMX36dHf/FQfdi7tqYiRPM/V/a621lsWavT58DvUT06ZNs8GDB7u26Cx9+FiWIZCIwJIlS9qFZEiUtrf36XlHQmKmzX/H5fkpT2udJ57pZYg8OY888ki7/vrr3TB5eXPKO1OTlyUyPZ9+8sknri/VCxHvvZnoGL9v1qxZJi9Thb1Qn5zIfH10vkz1WYnOxz4IQCC3CeABmtvtR+khAAEIQAACEIAABLpAQMKqvIz8RBypZKWHes2A3FdMwq/EikyaGKUyu7ti/W2xxRaZLAJ5QQACywl05TuuF1HJfpcVSzR6NvlkG0EzwceaDT7W8V2pT6z82AYBCPRtAkyC1Lfbl9pBAAIQgAAEIAABCEAAAhCAAAQgAAEIQCCvCSCA5nXzU3kIQAACEIAABCAAAQhAAAIQgAAEIAABCPRtAgigfbt9qR0EIAABCEAAAhCAAAQgAAEIQCAlAorZu//++6c9lD2lk5EYAhCAQA8QIAZoD0DmFBCAAAQgAAEIQAACEIAABCAAgVwhsPvuu5v+MAhAAAJ9hQAeoH2lJakHBCAAAQhAAAIQgAAEIAABCEAAAhCAAAQg0IEAAmgHJGyAAAQgAAEIQAACEIAABCAAAQhAAAIQgAAE+goBhsD3QEsWFWUec0HBd9p1YWGhdcc5egBNyqdQvSORSN7UNxpQvrSz2lim9s6XOufrd1ptnU/faX9t6/rOp3rrPiXLp/uVqzD/IAABCEAAAhCAAAQgAIGsIBBpCSwrSkIhIAABCEAAAhCAAAR6jEBtba3pLxdM4nn//v1zoaiUEQIQyFICS5Yssebm5iwtXftiVVRUWElJSfuNrEEAAhCAQJcIZN41sUvF6ZsHz58/P+MVKy8vt8rKSpdvVVWV1dXVZfwc2ZihfgyUlZXZt99+m43F65YyDRs2zOXb2NhoixYt6pZzZFum8owbOnSo5du1retbtnjxYmtoaMi2ZumW8vTr1895+ebbtS2YamO1dT6YPJyHDBnSp69t31fnQ3tSRwhAAAIQgAAEIAABCOQaAQTQHmix7hAywm8Em5qa8kYsUV3ltNwdTHvgUujyKfKl3n6YcD5d22GPhHyrdz59p8OhDtTm+fKd9kPg9SInX+rc5Q6fDCAAAQhAAAIQgAAEIACBjBFAAM0YSjKCAAQgAAEIQAACuUNAwnT4hWo2lzz88iCby0nZIACB7CVQXFzsHCmyt4TflYw+7zsWLEEAAhDIFAEE0EyRJB8IQAACEIAABCCQQwQkBugPgwAEIJAPBBRCDIMABCAAgfwl8N1U4vnLgJpDAAIQgAAEIAABCEAAAhCAAAQgAAEIQAACfZQAAmgfbViqBQEIQAACEIAABCAAAQhAAAIQgAAEIAABCJghgHIVQAACEIAABCAAAQhAAAIQgAAEIAABCEAAAn2WAAJon21aKgYBCEAAAhCAAAQgAAEIQAACEIAABCAAAQgggHINQAACEIAABCAAAQhAAAIQgAAEIAABCEAAAn2WAAJon23a7KjY4sZ6q21uyo7CUAoIQAACEIAABCAAAQhAAAIQgAAEIACBvCNQlHc1psLdTmBGbZXd8M00e3bJHFvW3OjOt0ppf9tryMp2wLBVrKSgsNvLwAkgAAEIQAACEIAABCAAAQhAAAIQgAAEICACeIByHWSUwGMLv7YDP37KHl30dZv4qRPMqKuyy2a/Zz/+5Dn7tqEuo+ckMwhAAAIQgAAEIAABCEAAAhCAAAQgAAEIxCOAABqPDNtTJvDWsgX2+y9ft4aW5rjHflCzyH75+cvW3NISNw07IAABCEAAAhCAAAQgAAEIQAACEIAABCCQKQIIoJkiST528cx3rdk6Fzbfrv7WeYiCDAIQgAAEIAABCEAAAhCAAAQgAAEIQAAC3U0AAbS7CedJ/l/ULjV5dyZrjy78KtmkpIMABCAAAQhAAAIQgAAEIAABCEAAAhCAQNoEmAQpbXQcGCbwad2S8Gqny58GEyWFbXF9xJ6aVWafLikKhsebrTqg0aaOrrOhZfGH04ePZxkCEIAABCAAAQhAAAIQgAAEIAABCEAAArEIIIDGosK2lAmkGtMznP7mjyvtqvf7WU1Te4fkkoIWO2rtpXb0+KUWiaRcJA6AAAQgAAEIQAACEIAABCAAAQhAAAIQgIAhgHIRZITAyqX9UspnXFlr+gvf7m//mK7ljrFD6wPnz6s+6G8zqwvt7I0Xp5Q/iSEAAQhAAAIQgAAEIAABCEAAAhCAAAQgIALtXe5gAoE0CaxRPtBWSUEE3XHQGPvfnNKQ+BnLxVPbWuy+zyvssa/K0iwZh0EAAhCAAAQgAAEIQAACEIAABCAAAQjkMwEE0Hxu/QzX/eQVJiWV42pl/W3PISvbTdMql6ePJX76rFr33TgtNQ9Tf3Rnn81B7NLGhZ9ac/W8zpKyHwIQgAAEIAABCEAAAhCAAAQgAAEIQCAHCTAEPgcbLVuLvOWAkfarQAS9ZNa7MQa0t5Z6xZJK+9O4zQPHzgJ7bV5JsFFD3xMJoK3Hfbio2DRRUqZk0LrPnrDq16+xxrlvt54g+F8wcGWrWPdwK5v4I4sU8NVoA8MCBCAAAQhAAAIQgAAEIAABCEAAAhDIYQKoPDnceNlY9B8OX83Glw+ya+d8aK8vm98mhA4sLLbvB16fPx25pvUvLLG5NQXWnITwGa7j/NpCGxPekOZy1TOnW+17/+hwdPPiL2zpc2eaxNGBu91gkeKKDmnYAAEIQAACEIAABCAAAQhAAAIQgAAEIJBbBBBAc6u9cqK0G/Qban9ZfSuramqwb+prrKyg0EaXVFhhaCr3ASXBDEdJen/6Sg9yx/i19D6r37ohpvgZzq1h5otW9dRvbcBOV4Q3swwBCEAAAhCAAAQgAAEIQAACEIAABCCQgwSIAZqDjZYrRe4feH2uXj7AViytbCd+qvxlhWYTBzckXZVx/RptaJlE0/RN8T6rX7ksqQzqpj9oDXPeTCotiSAAAQhAAAIQgAAEIAABCEAAAhCAAASylwACaPa2TZ8v2SFrLFteR8UBTWzfpU2cLtHe+i+espaG6kRJ2u2r++ShduusQAACEIAABCAAAQhAAAIQgAAEIAABCOQeAYbA516bpVTigm8breTlGiv8MvC2bG6x5lHFVrdpuTWPKU4pn+5I/L2xtfafWTX2xNflNrihxdZfErFRda1TIn0TzI/09oAWm18Ssa1G1dq+qyYvXMYra1Mw23sqlmr6VPImLQQgAAEIQAACEIAABCAAAQhAAAIQgEDPEEAA7RnOPX+WlhYrv3+Jld+3xCKN7U9ffs9iq5taacsOG2wWCIy9ZQoJesEmi2z9GYU28pNiC0bFt7Pd5pnNWrnBDth0YTCEvt2u9FYiKTo8p5o+vVJxFAQgAAEIQAACEIAABCAAAQhAAAIQgEA3EkhREerGkpB1RglU3LzIKu5eYhYlfrqTBCPOy55aZv0vCRTGwCu0N236QwNthU9KOoifKpMuzhW/KLaPHxhkgZ7bZSscvHpKeRQOWSOl9CSGAAQgAAEIQAACEIAABCAAAQhAAAIQyD4CCKDZ1yZdLlHxu7VW/sTSuHOse2fKknfrrOzxpV0+X7oZfPNhmc1+pyI4XOqmL1U4N21rsXkfldust8rDO9JaLll5qkVKBiR9bOkaeySdloQQgAAEIAABCEAAAhCAAAQgAAEIQAAC2UkAATQ726VLpSp7uModH0tSDGcs2dGnDW/vqeUvX6pcfqpEJW3d9+XLPm36pSso6WeVm/86qQzKxu9nxcMnJJWWRBCAAAQgAAEIQAACEIAABCAAAQhAAALZSwABNHvbJu2SFX9Y63wqO8tA0mLht01W8E2scfKdHd21/U3BKRd/rYmYkhvbvmxesdVXJxJKkytP+aQfWcVGP0uYuGTcDtZvytkJ07ATAhCAAAQgAAEIQAACEIAABCAAAQhAIDcIMAlSbrRT8qWsbbZIMOG7rDkQF5sKWqy4ObHOXVDVZM0je/ZSaKxRmVITNBuWRU+T5KqZ8j95gRaP2cKq37jWGma+FGiwTS6PomETrHy9w610rb0twgRIKXPlAAhAAAIQgAAEIAABCEAAAhCAAAQgkI0Eelb1ykYCfaxM9SXNdsNmH9s/x8+wj4YvsuZAYxyzpMJ2+XhFO/al8Ta8uqxDjZsHZEZY7JBxgg3F5c3BXu/9mZwQWlzZKlQmyDbpXSVjtzT9tTTVW3PtQisIYoNGirseZzTpApAQAhCAAAQgAAEIQAACEIAABCAAAQhAoEcIJHYN7JEicJJMEZjbsNQOnX6rnT31TftgZCB+LneynDmg2m7c5GPb/shH7OUV57adTvJj07BCax7R8zp4QXDKQWPlqpqc+NlvRIOVVHjBtK0KXV6IFAYz0FeORPzsMkkygAAEIAABCEAAAhCAAAQgAAEIQAAC2Umg55Wv7OSQU6Uqev89i3zwnlXPm2dWUGAFw4ebTZhoJxS8Zh/XBtuibbnGuLi8wY7Y9zl7+OadbNzC/k56rN2tf3TqHltfafJSW/TVkOB8EjbjCaGt+1aevKzHysWJIAABCEAAAhCAAAQgAAEIQAACEIAABPoOAQTQHGrLyNKlVnbbP6zos09dqTWIXFbw+Qzr/+ordvIKpfbLyQNtaUl8x95lpY12/tS37S/3bWX165dZ7Y79WjPphf8j1qqzMRtW28w3KoKzxxJBW7eNnFBjo9et6YUSckoIQAACEIAABCAAAQhAAAIQgAAEIACBXCcQXynL9Zr1tfI3NFj5Tde3iZ/R1ZNUuN2sOrvu2YVW2Ky1OBbsenL1WfbNrsVWdfKwQD2N53kZ5/gMb177e4tt1W2qLBIjDKnmIVo58BKduNeiDJ+V7CAAAQhAAAIQgAAEIAABCEAAAhCAAATyhQAeoDnS0iXPPm2Fs2bGLa2XMTeb12AHflpjt64hr8oYFiRsirTY+3s323pF/qjWdE2BOPrG/BJ7Z0GxLWuM2OiKZttqVK37jJFTRjZFgiKsOmWp8wSd+1GZLZtXZC1BOSqHNdqItWutbKD3c83I6cgEAhCAAAQgAAEIQAACEIAABCAAAQhAIM8IIIDmSIMXv/xSzEHisYp/0PTq+ALo8gMaW9rPqP7m/GL74+sD7bOq4nZZRmyA/WBcjf12/SVWUZTAs7TdUamvlPZvtrGbVKd+IEdAAAIQgAAEIAABCEAAAhCAAAQgAAEIQCABAYbAJ4CTLbsiixdZwZLFcacJii7nWosbrawxsVg5tnRw22HPzymxI54Z2kH8VALlcu/nFfbjZ4ZYTWPbISxAAAIQgAAEIAABCEAAAhCAAAQgAAEIQCAnCCCA5kAzRWprUy5lZUP8oePrVqxgI4pbJz9aUh+xU14ZbI0t7YfDf3fC1u3vLSyxy94d8N1mliAAAQhAAAIQgAAEIAABCEAAAhCAAAQgkAMEEEBzoJGaBw50npiJfTpbK6I0dUGrLiyN3bQFgR/p8aO3aav13TMqbHF97LRtidxCi935mdLGE0rbp2YNAhCAAAQgAAEIQAACEIAABCAAAQhAAALZQCAZ5SsbypnfZSgrt6ZxqyQ1BF7y5HOjS61ZswtFmcTPU1fcwTbst2LbnufnlLYtJ16IWFPgJfrK3GTTJ86NvRCAAAQgAAEIQAACEIAABCAAAQhAAAIQ6AkCCKA9QTkD56jffkeXSyIvUO3T34cVY6ykqb0AumHlinbD6gfaPkPXa1ea+bWpXQLzUkzf7mSsQAACEIAABCAAAQhAAAIQgAAEIAABCECghwkwC3wPA0/3dE1rrGn3rLGn7Tv9gUDkbAl8OdsLnMpXWx4fW23rfLKVvffCfPtscK0tW6u/DTpiIxtcVBHz1P2LE0mqHQ8ZUBI/tmjH1GyBAAQgAAEIQAACEIAABCAAAQhAAAIQgEDvEkjN/a93y5rXZ39mdqn9aeAq9uIqr1ttccdJkZaVLLPnV3/elox62F5b/yorbSyyCfMqbdMXmm1IQ0lcdhsOq4+7r/2OVqF0g6EN7TezBgEIQAACEIAABCAAAQhAAAIQgAAEIACBLCaAB2gWN064aA9/WW572Yn29bDPbOaQGTZ86XDrX9PfWiIttqR8iS3ot8AttwQ65apFj9tTq21uO3y6mlngsFk4t9YaV26d9T2cp5b3W7Xa/j69MojvqbWOXqXa2moRmzK61sZUNvkNfEIAAhCAAAQgAAEIQAACEIAABCAAAQhAIOsJ4AGa9U3UWsD5Cz+zlSOvupWWghabO2CufTryU/tsxGc2v/98J35qp5/7aNaYZ1oPDP63FMYXNlfq12QnT6rSkUrZdkz0wuCSJvv9BoujN7MOAQhAAAIQgAAEIAABCEAAAhCAAAQgAIGsJoAHaFY3z3eFG9r87ncrSSy1lH9sX458wxYPmmXLFr9rlQVr2rARW1thUXmHow9bc5kVBaLqJe8MsPoYIT7XGNBgl01eaKMrYuzskBsbIAABCEAAAhCAAAQgAAEIQAACEIAABCCQPQQQQLOnLRKWZGRZEPezJmGStp0aBh8pmW1Pb/an1m0ftX4UFw+yNSf+xsau+sO2tH7h4NWrbYcxtfavL8rtnW9LbFlDxEZVNAXD3uvc9gROpD4LPiEAAQhAAAIQgAAEIAABCEAAAhCAAAQgkHUEEECzrkliF2i9FcZY08LY+6K3umHwUkGjrKFhkb3/5qlWU/2VE0KjdtvI8mb76drLgs36wyAAAQhAAAIQgAAEIAABCEAAAhCAAAQgkPsEiAGaI224w1rrWHXBmORLGz/sp3027Rqb/82zyedFSghAAAIQgAAEIAABCEAAAhCAAAQgAAEI5CgBBNAcabhIpMAmrnuKK20M586Ua/HpR1emfAwHQAACEIAABCAAAQhAAAIQgAAEIAABCEAg1wgggOZQi6252l620ho/a5vpPVz0jgPew3s7Li+c/6o1NlZ33MEWCEAAAhCAAAQgAAEIQAACEIAABCAAAQj0IQLEAM2xxlxn3d/Y0KHr2acfXWZLFi2f3SioQ0GkxD5r3ties1/YZ7a1VdsQ629zbA37j021y2xU5IOomrZYfe18K+q3UtR2ViEAAQhAAAIQgAAEIAABCEAAAhCAAAQg0HcIIIDmYFuOHLOLrbrmPhaxb23pki+spqbZ/jRtgt06Y8Ty2sgfNGKLbYy9ZofZ6/Yj26Pl17Z15Cp7r+h79kbxfjanYG274s1xNq4yYjuNarTdRzVZEf7AOXg1UGQIQAACEIAABCAAAQhAAAIQgAAEIACBRAQQQBPRyfJ9/QeMM/2d9WxNIH6WB6VtFT4lfrZa62eLFdgDdqm9UnKwfVO2+ne1qjX7Ovj734JCu/WLZrt8/TpboTzVwfTfZccSBCAAAQhAAAIQgAAEIAABCEAAAhCAAASyjQA+f9nWIimW56slZle/UxYc5cXPWBlICG2x2fUbWLwJlKYtLbCjXi+1qoZYx7MNAhCAAAQgAAEIQAACEIAABCAAAQhAAAK5SQABNDfbra3U93xs1tgigdN7fbbtiloI9rcEzd1QHLX9u9UvawrsLzPi7/8uJUsQgAAEIAABCEAAAhCAAAQgAAEIQAACEMgNAgigudFOMUvZ2NxsT81MbSb3luZETd5i980ssqYYo+AXVRXaWx+V2/NvVtobH5bbgsWFMcvERghAAAIQgAAEIAABCEAAAhCAAAQgAAEIZBMBYoBmU2ukUJYnv/3KznvjDft8wVbBUaskf6TzFo2XPGJLGs2+qo4EkyO1qqDVNRF79H8D7YPPFGO0va2+Uq3ttvViG9Cvuf0O1iAAAQhAAAIQgAAEIAABCEAAAhCAAAQgkCUEErkDZkkRKUY0gbvnz7DjPnrWZtYutUjx4ujdCdcjBZ2LlTVNrVksrS6wG+8btlz8jHYLbbFPviyzG+4dZguX4A2aEDo7IQABCEAAAhCAAAQgAAEIQAACEIAABHqNAAJor6FP78TTaxbbhTPfaTu4oN+M5cvRAmVbktD+IE1xZ7Mctdjosta8/vX0QFtU5Z2Eo2OMtq4vqym0e58cFHdypehSsA4BCEAAAhCAAAQgAAEIQAACEIAABCAAgZ4kgADak7QzcK6/zp1uzW7G99bMCsrnWKTy82AlWqCMPlmwv6TeIgWJhdL1BjbboBKz2fOK7dOv/Ozy0Xm1X581r8Q++zo4CIMABCAAAQhAAAIQgAAEIAABCEAAAhCAQJYRQADNsgbprDjPV33TIUnRyP9apHTe8u3RAmfreqSowSJlNR2O/W5Da7qfrdbqIfrJl6XLd3UmrLYm+8SJpd/lxhIEIAABCEAAAhCAAAQgAAEIQAACEIAABLKBAAJoNrRCkmWobW6yqqaOQ9gjhXVWtOL9VjD4zcARtP3+ASVN9stJS+y8TRdaYUItM2K/WK3eJg9tjRG6JIj/mYpVLUstfSp5kxYCEIAABCAAAQhAAAIQgAAEIAABCEAAAukS8AEe0z2e43qQQGmkwIoiEWtsifbyDHTPgkYrGvaStQx9xVrqhpo1BcPXi6rt75PWt9XL+7tSjiqrswumldj0pe3FyhXKmu3kNRtsp5HLZz8KUpeVdDxHoqqWFqeWPlFe7IMABCAAAQhAAAIQgAAEIAABCEAAAhCAQKYIIIBmimQP5BMJxM91K4bYG8sWxD1bJPL/7d0JfJTVufjxZybLZF9AlrCEHWTnCqIFwYKKiLValVut4tJat7pcvfRerP271XpBe1WwVSyKdee21l1RRLQoiCC4su+EnQSSkH2b//uc8A6TzGQYkpkkw/xOP3HeOefMOef9vkn64clZaqyl7rXL4dNj4qRHQoqn7qltauSfPyqTDYcdJghaY8Usuye7ZVCa9Zl6s0NjU6s8nwvmokvHimCqUQcBBBBAAAEEEEAAAQQQQAABBBBAAIFmFSAA2qzcTe9sctsefgOgXUv2yRm530qX0gNSbc0U3ZqcJVn9fmYte68X2bSG0DfVbX0dne3pb1Sv5CZIhjVRNKV2Rby/KiZP533GxdXIgJ5lDdbxV1B0eLPs2zVfiq1XhyNGUtL6Sscu50tiUmd/1clDAAEEEEAAAQQQQAABBBBAAAEEEECgUQIEQBvF1nIfmpDRWRbk75JPCveYQcTVVMpvNr8uE/ct8z0Hfvv7UjziFkkacasVZPQNhDZ0FwdKnbJkv0vap7jlzEKH1F0wf/RT9qL3Ax2rxBXkkvmamgpZ++39krPlZashu4XaNjf8MEN69rtJeg+40xpvQ70e7Z8rBBBAAAEEEEAAAQQQQAABBBBAAAEEjiVAAPRYQq2sXAOZD3UbITP2/iBv798s96x5VuLdRfJm1kDJcbllX2yixFa7pGNFrJx1cJf0Xf6Y1JTmSerY+4O+k3X5cVZdh+y3Xj6ztg89vUjEaton6SL5FVaQtLwmxqesuNIhX+6Pl50lMZJoFQ/MrJD+GRXy9Rc3yoG9H/vU1wy3u0o2r3tCyssOyKDhM/zWIRMBBBBAAAEEEEAAAQQQQAABBBBAAIHjESAAejxaraSuyxkjM/qMkr4Hl8rjfU6X3Nh8kcoVVgSxuM4IX++QLlnlN8h9GxfJv3VfLPHZY+uUN/Sm3GvZ+954kfcyRHqUi3SwDpi3zkuScmtypgZHt7pqr9Nrjs4urbYCpXPWpsgz65OlrLruLM6eifvk/NJC6Xa0ut8h7Nw2T9pnnSPtO53tt5xMBBBAAAEEEEAAAQQQQAABBBBAAAEEghWoG6EK9lPUa3GBp7d/JC8Vb5WkytWSUrrIJ/hpBugokL0J8+Tm/mNl2Q+fBD3mLsl19wettL5LNiRas0HTRD6ygqGLrdd11nsNhOpM0a7JtQcm6aFKd36RKX9ek2oFP32jnFtKO8iTskjWuScccyzbNs45Zh0qIIAAAggggAACCCCAAAIIIIAAAgggcCwBZoAeS6iVlZeW7JZl39wjGXs+llvk6FTN7fEx8mFaojUrU5ev1yYNQerK9Rrna/K71GnyoTU9MznGNzB5pLrn5eSMKumcVCW7SoL79hjfqfYApOc3JMvHuxOO9Oq/n2pxyUvW/6a5B0iKI9fTZ/2LQ3krpKamSpzO4MZQ//O8RwABBBBAAAEEEEAAAQQQQAABBBBAQAWYARpB3wcFh76TpR9PkvI9H0mMV/BTb6FbRbX8OrdIflRU9zR2OwxZFPuGvLbrcNB3e/tgu66GUBtO7RKq5YreJVJpxWLnrEuxKmp9u1f/nyuTDPncCt8GSm53tVRVFgaqQhkCCCCAAAIIIIAAAggggAACCCCAAALHFCAAekyi1lGhsqJAVi75pVRWHDIDaijEeEFBqfQstzbrrJccjvXyaUFBvdyG307qWia/7GedfuQ3mFkbFE2Lq5FZow5Jcpxbvj8YJ4W6Vt5vfd9+1slE30yvHIcjVuLi071yuEQAAQQQQAABBBBAAAEEEEAAAQQQQOD4BVhffPxmLfKJbZvmSkX5AZ++i5yZsiTpClmXMEbyY7Ks09pLpG3VD9aJ6h+Iw7GyTv295Xut913r5AV6c6c1C3RARqXM/CFVcoqPfqtomHOctez9t0MLxd4vdG+p70nwDbftlnzp0nCxVZJ50mnW+I+nzYDNUYgAAggggAACCCCAAAIIIIAAAgggEKUCR6NaUQoQKbe9b+d7PkPdEP8jeSXzESlzptaWud1S6kiTfFeWtRL9HBMEFcefrEBi7SFFyTG6RP340kRrJqh+bS6MlZyiGEmMdUu/9ErJcNVdGp9i5QefHNZOoIGXt/foe33wzVETAQQQQAABBBBAAAEEEEAAAQQQQACBBgQIgDYA09qyi4u31RnSzrj+8nybmVLtcB3Nd3gtjLeCoeKwlpm7q6xdOf9k1cmQ4WnBz/482mjtVa+0KtGvhtKgNpXW4ne32QE0mGXw3eTLhpqS7F7XSLuOP26wnAIEEEAAAQQQQAABBBBAAAEEEEAAAQSCFWAP0GClWrieo955VW+m3V03+Fl/fCYYqrMyf2J9DbSCkxfIpR0T69cK2fs2rhqZ0EUPYPIKwvptvXam6CjHsz6lTqdL+gz8L+k/9D6fMjIQQAABBBBAAAEEEEAAAQQQQAABBBBojAAzQBuj1gKfiYlNlpqKctPzvthesjN+cBCjqA1GOtyT5aqssdInObx7av6XtSfoVwfiJa+8oX40+OmQy3oVy9V9Z8i+3R9K8eHNVpZTUtP6SYfOE8WV0C6I+6IKAggggAACCCCAAAIIIIAAAggggAACwQkQAA3OqcVrOawgoZ12xg2wL4N6zSofKDd3ypQv9zilZOtqSS/OkfbJIp27ZYt06mftEXqsWZtBdSMdEmvkuTPz5PYv2sjWw/6/tab0LpapVqA0xtFFuvf5VXANUwsBBBBAAAEEEEAAAQQQQAABBBBAAIFGCviPUjWyMT4WPgGHM97TeJX3vp+e3IYvnOWdJO/+pdI/9QlJlYN1KpamZ0vieTeLo8cpdfIb+6ZnWrW8fs4BeW9Hony5KVHKD8ZIXIxb2mVVyk8GFMvJGQ3vI9rYPvkcAggggAACCCCAAAIIIIAAAggggAACDQkQAG1IppXlJydny/7iakmtKZPMql3HNbrOZbskK/V+61R4kfx4l+xOSpO4mmrJLi6QxIId4p53l7VV6FRxDD7nuNptqPLh7fHS8aNkOWtf3NEqa+KkaEOsFEwolPROlUfzuUIAAQQQQAABBBBAAAEEEEAAAQQQQCCMAgRAw4gbyqbTMgbJvm3DZVzRk5KVvFJezSyUUkeqZFjbgrqq3HIgySE1Tv9L2c/Of1O+yegof+l3mqxq08nac7O2XkJVpZy7Z6PctGG5nPT+Y7XL4dtay+KbkHZ+lSTr5qdZLfiOJT8nXr56rq0Mvjhf2vfXA5NICCCAAAIIIIAAAggggAACCCCAAAIIhFeAAGh4fUPW+orcVJlU/JLVnkOyC+Lk2Y9XSa9dI6RTUe2p6sXWk/yoR6w8NtIlWzKP7hfatfiAVMbtl+uG/UzcGvjUaaBHUllMrLzVdYB81r67PLn8HemzdJ7IBf9lFx/3a/7OOFn3gQY/G07uGpEf3syQ0zsckKQ21Q1XpAQBBBBAAAEEEEAAAQQQQAABBBBAAIEQCByNlIWgMZoIj4DbXS0791dKujtP4suypNu3c2TM+uGSVWRFE4+kJGtrzYs2VsmH84rlvE21S8x1huevds2V/x04WjxhT+8Dj45cH3Qlye0jJknxtlV2c4163fJpqhVg1ZmfvrM/jzZozVStcsjWz1KOZnGFAAIIIIAAAggggAACCCCAAAIIIIBAmAQIgIYJNpTNVpTnSWy1Uxw1cdJ5zXRxldUuU3d4BRrtkKPLmlT51Adl8rsVO2Xsphh5vcvw2pmf3oFPP4Pbl5gq8zp0F3eltaa+Eamq3CEHt+lBTZ5Qa4BWrCX76xMClFOEAAIIIIAAAggggAACCCCAAAIIIIBAaAQIgIbGMaytxMSmSI3DLel7fyoJpT0C9qWB0Bjra8qqznLpxmzZkp4UsL534cKs3iKxR0+b9y471nVZvtXrMWd/2q04pKrcKZWldtjWzucVAQQQQAABBBBAAAEEEEAAAQQQQACB0AoQAA2tZ1hai41NklJrj8+UvLODbj+5ski6F8bK7z4+W6zYqd/kro6X6vyBUrX3LKncdZ6sL/2ZLNyVKNUN1PfbyJFMZ9zxf8gZe/yfCTQGyhBAAAEEEEAAAQQQQAABBBBAAAEEEKgvYIXVSJEgMOKQWxKKe1gLzN3Wwvdjz5zUGq7qMhm2u4uM29RHFvXZWOc2aw73kqr9Y0Vqji5F151D71gm0jutUv739HzplWZtLBpkSsioltiEGqkq056PPb6ktlUSExdk41RDAAEEEEAAAQQQQAABBBBAAAEEEECgkQLMAG0kXHN/7NxdeZ6wYqnTIR9mZcgTfbNkZr8seb9TppTENPwof7KuZ53hVh/ubc36PMcKfrrq5NtvNhXGyZRP2sqOIl1MH1xyWt1nDSm1Kh87+KktdhpWElzD1EIAAQQQQAABBBBAAAEEEEAAAQQQQKAJAswAbQJes320pkZSaoqlJHmHvJd5hvxhUFc56Ko7fTKtokqmrdkp127Z7xlWeUyCmTHaO7ed/HLnY7Ii/RQpdyTJoQO9ZI9USI24JKbGLSMOFkmPojKptAKrq609Q9dZX46yQnljwddyW8+dIknpIl0GiyMpzdO2v4seYw7LgXUuKbOW3gdKKR0qpevI4kBVKEMAAQQQQAABBBBAAAEEEEAAAQQQQCAkAoEjVSHpgkaaLFBdLXHWfp3T+3aX2dnWbE63796ZhXEx8rth3WVHskvu/T5Hiq2Dk6pi4mvnY1rL3EflbpdO5VtlX6I1moQXpcydac0C/Q+547NzpUO5dXT8kVTjLJGd3f4pCSmLxWmFSGX9kQKHU9xDJoiMv0EcCcl29Tqv8Ulu+bcrD8o389pI6UH7W8sea+3M0LSsChn680MSYxfXaYE3CCCAAAIIIIAAAggggAACCCCAAAIIhFaAMFRoPcPTWlycfJY8wgp+Wnt2avDT4WeZueZZZbP7ZMmPDhRKx6pME/zUPUNr4nNE54v2PeyUpCq3bE219hOVQ9aa9Xtl2fAv5MKl/8+MuybmsOT3+h9Jcu2z2rKyvLtxW8HQbz8QyVkt7imPWrNBrVmhflJy22o5/YYDsmtlkuxbkyjFebHWcN2S0q5KOg4ulayhpaLL5UkIIIAAAggggAACCCCAAAIIIIAAAgg0hwAB0OZQDkEfM7N+XtuKv+Cn3f6Rspknd5af51bK0L1izeJ0SGXGu55gaJdShxy2TmzP1bOPrCDn970+kM65A2XEhovlcJdnrW1BreCnJu/gZ21O7X8P5oi8+4jIvz/onVvnWmd3Zp9WYr7qFPAGAQQQQAABBBBAAAEEEEAAAQQQQACBZhZgLl4zgzemu/KqCvk6Lat29mcQDazKTJa0knjZnXZQ3M4iKe3wmPmUfXp8t+Ij0U19sYKgnw2ZKxVJm6Qy7fvamZ/H6mPzcnHvttfGH6sy5QgggAACCCCAAAIIIIAAAggggAACCLScAAHQlrMPuueCygSp1nXjgWZ/erdm1St1VkluaokU9Zwi7vjd3qWSVO2QBHvbTysIWpx4SA62X1Rbp6GZn3VasN5sWlY/h/cIIIAAAggggAACCCCAAAIIIIAAAgi0OgECoK3ukfgOKCHWjlb6ljWUE++OkRrr4KLK9A/9VnHVa7LSdfT0eL8fqJ9ZeKB+Du8RQAABBBBAAAEEEEAAAQQQQAABBBBodQIEQFvdI/EdUFqcQ7qWFvoWNJCTXVwm7ljruHdr+XtDyZoEWic5rZPijyvFH2f942qcyggggAACCCCAAAIIIIAAAggggAACCIRGgABoaBzD3krX2FVB9/HT3SXWkvkYiYtf4fMZPRW+2voqsY+/0tPe3Q5JyR/iUzdgRtbJAYspRAABBBBAAAEEEEAAAQQQQAABBBBAoDUIEABtDU8hiDGMTPhU+hfvra3p1qhlvXQkb0RekfQpT7VCnG5pl/CXepX0cHeH7Lcmb9bYM0Ct1345YyQ1b4w4qpKDOwQpMU2k7yiftslAAAEEEEAAAQQQQAABBBBAAAEEEECgtQnY8wBb27iafTzr1q2Tf/zjH7J9+3ZJTk6WwYMHy/jx46Vnz57NPhZ/Hf7youtlxYfPychdl8vy9O6+VayDj87aWyg/yXWJOyZOqjPmSLzrG596ZU63bE85GkBNLEuTc766TZw1iZKy+0o5nP10bRDUDpD6tGBlnHubOFxJ/krIQwABBBBAAAEEEEAAAQQQQAABBBBAoFUJEAC1Hsdrr70mM2fONA8mJSVFKioqZNWqVfL3v/9dpk+fLqecckqLPzSnFeD8n9N/Ivcue17Oz+srMXnnyV5XnDXPU6RLaZUMPeyUDLc18zNGpDxzrmSn3OYz5uIYt6xJd0vlkXm/6UUd5d8/nS4ZxVmmrqtgpLh3lktRp5esqaJVPp8XK7AqE63gZ/+xvmXkIIAAAggggAACCCCAAAIIIIAAAggg0AoFoj4A+v3338usWbMkPj5e7r33XhkzZoxUVVXJm2++afKnTp0qr7zyinTs2LHFH1+bjJPkiYnXy7x//kVWd1sp/QtPkXYF/yYpVW2lOrlM8p1fy5k52ySxfJns6tJXHG3LRKyAqDsxQ/JcTsmJLZR4d7mclNhVemSeI8NWT5LkhBopT6iUEme1HE6olnUdh8hXA/9DhjlXytC8HHGVWgcpJWeIZA8VGX6BONLat7gDA0AAAQQQQAABBBBAAAEEEEAAAQQQQCBYgagPgD7//PPitvbPvPLKK2Xs2NqZjXFxcTJ58mTZvXu3mR2qwdAbb7wxWNOw17vskt+YZfppadZenFbKz8+X0tJq66rPka9zpJ8WHCNVWdULLjpaydoBVIabr0HWfyccLeAKAQQQQAABBBBAAAEEEEAAAQQQQACBCBWI6kOQSkpKZPny5ebRnXvuuT6P0M579913zaxQnwpkIIAAAggggAACCCCAAAIIIIAAAggggECrFojqAOjatWvN7M+uXbtKp06dfB7UySefLKmpqVJQUCA7duzwKScDAQQQQAABBBBAAAEEEEAAAQQQQAABBFq3QFQvgd+1a5d5OhkZ1h6XDSQtO3z4sOTk5DR4IvzSpUvNgUn+mtBl6nfddZe/oiblxcYefXRJSUnicrma1F6kfFjv22EdCBXomUXKvRzvOJ1O66CrAN+rx9teJNSPtu9t+5kkJydLYmKi/faEftUtR6Lxe1sfqv4+i5afaf29rUkPGqypqTHX/AcBBBBAAAEEEEAAAQQQaC6Bo1G05uqxFfVTXFxsRhPoH6D2Ppt2XX/D19mh8+fP91ck7dq1kwceeMBvWagy9QCnaEvREhzyfq4aJIq2+47G72195tHyBw3v7+9o+97We4+JiYm6n+lo/N72/j7nGgEEEEAAAQQQQAABBFpGIKqXwOseoJp0mXtDSWeraCors05UJyGAAAIIIIAAAggggAACCCCAAAIIIIBARAlE9QxQXWaqqaKiosGHVl5ebsoCzVqZOHGiDBs2zG8burzzwIEDfsuakqmzpezgrC7Rj5YArS6JTkhIkIMHDzaFL6I+q7OINVVVVcmhQ4ciauyNHawulz3ppJOksLBQ7J/BxrYVKZ/T30f6/a1J9x0O9HspUu4pmHHq7zFdCp6fnx9M9YivY39v643oM9ZnHQ1JZ7C3bdvWPOfKysoT8pbt39Un5M1xUwgggAACCCCAAAIIRLhAVAdANcCiSYMsDSUNLmqyg6X+6ukS+kDL6Pfs2ePvY03K895Drbq6OmpOqbfvW4OB0Zii5b7t/QL1eUfLPdvf2/p9HU0/02632/woR8tz1kCgnfTeo+W+dbm/pmj63rafM68IIIAAAggggAACCCDQ8gJH/yXW8mNp9hHYAVA7yOlvAHZwNDMz018xeQgggAACCCCAAAIIIIAAAggggAACCCDQigWiOgDavn1782j0hHd/S/J0aaIutdYZO3369GnFj5GhIYAAAggggAACCCCAAAIIIIAAAggggIA/gagOgHbq1ElOPvlkKSoqki+//NLH55NPPjHL9bSOvTefTyUyEEAAAQQQQAABBBBAAAEEEEAAAQQQQKDVCkR1AFSfyuWXX24eznPPPSfeS+H3798vr776qimbPHmyeeU/CCCAAAIIIIAAAggggAACCCCAAAIIIBBZAlF9CJI+qjPPPFP69+8va9euleuuu07GjRtnDqVYuHCh5OXlyejRo2X8+PGR9VQZLQIIIIAAAggggAACCCCAAAIIIIAAAggYgagPgOrJtE888YQ89thjsmDBAnn55ZcNjOZfeumlcsMNN5g9QPl+QQABBBBAAAEEEEAAAQQQQAABBBBAAIHIE4j6AKg+MpfLJdOmTZOpU6fK5s2bxe12S9euXSU5OTnynigjRgABBBBAAAEEEEAAAQQQQAABBBBAAAGPAAFQD4VIbGys9OvXzyuHSwQQQAABBBBAAAEEEEAAAQQQQAABBBCIZIGoPwQpkh8eY0cAAQQQQAABBBBAAAEEEEAAAQQQQACBwAIEQAP7UIoAAggggAACCCCAAAIIIIAAAggggAACESxAADSCHx5DRwABBBBAAAEEEEAAAQQQQAABBBBAAIHAAgRAA/tQigACCCCAAAIIIIAAAggggAACCCCAAAIRLEAANIIfHkNHAAEEEEAAAQQQQAABBBBAAAEEEEAAgcACBEAD+1CKAAIIIIAAAggggAACCCCAAAIIIIAAAhEsQAA0gh8eQ0cAAQQQQAABBBBAAAEEEEAAAQQQQACBwAIEQAP7UIoAAggggAACCCCAAAIIIIAAAggggAACESxAADSCHx5DRwABBBBAAAEEEEAAAQQQQAABBBBAAIHAAgRAA/tQigACCCCAAAIIIIAAAggggAACCCCAAAIRLEAANIIfHkNHAAEEEEAAAQQQQAABBBBAAAEEEEAAgcACBEAD+1CKAAIIIIAAAggggAACCCCAAAIIIIAAAhEsQAA0gh8eQ0cAAQQQQAABBBBAAAEEEEAAAQQQQACBwAIEQAP7UIoAAggggAACCCCAAAIIIIAAAggggAACESzgcFspgscfEUM/dOhQyMeZk5MjW7duNe326dNHsrKyQt5Ha2wwJiZG9KuioqI1Di8sY1q8eLFpNykpSUaMGBGWPlpjoy6XSyorK6WmpqY1Di/kY9KfZ/251jRo0CBp06ZNyPtojQ3GxsaK0+mMmp9p/d21bNky8yjS09Nl6NChrfGxhHxMDodD4uPjT+if6czMzJC70SACCCCAAAIIIIAAAgiERoAAaGgcm72VZ555Rh555BHT74MPPiiTJ09u9jHQYfMI9OvXz3TUs2dPmT9/fvN0Si/NLjBjxgyZO3eu6Xf27Nkybty4Zh8DHYZfIDc3V0aPHm060j9ovPzyy+HvlB4QQAABBBBAAAEEEEAAgSgXYAl8lH8DcPsIIIAAAggggAACCCCAAAIIIIAAAgicyAIEQE/kp8u9IYAAAggggAACCCCAAAIIIIAAAgggEOUCBECj/BuA20cAAQQQQAABBBBAAAEEEEAAAQQQQOBEFiAAeiI/Xe4NAQQQQAABBBBAAAEEEEAAAQQQQACBKBcgABrl3wDcPgIIIIAAAggggAACCCCAAAIIIIAAAieyQOyJfHMn8r05nU6Ji4sztxgTE3Mi32rU35v9nO3XqAc5QQFiY2M9P9P68006MQUcDofnOfMzfWI+Y+4KAQQQQAABBBBAAAEEWp+Aw22l1jcsRoQAAggggAACCCCAAAIIIIAAAggggAACCDRdgGlGTTekBQQQQAABBBBAAAEEEEAAAQQQQAABBBBopQIEQFvpg2FYCCCAAAIIIIAAAggggAACCCCAAAIIINB0AQKgTTekBQQQQAABBBBAAAEEEEAAAQQQQAABBBBopQIEQFvpg2FYCCCAAAIIIIAAAggggAACCCCAAAIIINB0AQKgTTekBQQQQAABBBBAAAEEEEAAAQQQQAABBBBopQKxrXRcDKsBgfLycnnttdfkq6++kkOHDkmfPn1k2LBhMnHiRImJiWngU2RHosDChQvl008/lZ07d0pWVpYMHjxYxo0bZ64j8X4Yc8MCS5YskS+//FLWr18vDodDevbsKZdddplkZ2c3/CFKIk7gk08+EX3WW7ZskYSEBBkwYIBMnjxZOnToEHH3woARQAABBBBAAAEEEEAAgUgScLitFEkDjuax5ufny8033yw5OTmGoU2bNnLw4EFzPXbsWLn33nslPj4+molOiHuvqqqSadOmmYCY3lBqaqoUFRWJ/qimp6fLww8/bAInJ8TNRvlNVFZWyhNPPCFvvPGGkdDnW1ZWJvqHDv2Dxu9//3s5++yzo1wp8m9fn+cf//hH0QCopqSkJBPoLi4uFpfLJU899ZT5Y1bk3yl3gAACCCCAAAIIIIAAAgi0TgGWwLfO5+J3VH/4wx9M8PO0006Td999V9566y2ZN2+e9OrVSxYvXiyzZs3y+zkyI0vg6aefNsHPTp06maDJ22+/Lf/85z9lypQpUlBQILfffrvk5eVF1k0xWr8Cc+fONcHPdu3ayZ///GfRZ/3hhx/KddddJ9XV1TJjxgzZt2+f38+SGTkCf/vb30zwU/+Y8dBDD8n8+fPNl17rH630Dx46o5+EAAIIIIAAAggggAACCCAQHgECoOFxDXmra9askeXLl0tiYqI8+OCDZiagdtK5c2d59NFHzWwx/Uf14cOHQ943DTafQEVFhQlsa4/XXnut6Mze2NhY0QDZ9deXma3FAAAYqklEQVRfL127djUzBHW5NCmyBXT2n878dDqdct9998nQoUPNtc78vPrqq82MQJ0N+q9//SuybzTKR79//3559dVXjYLO6B0zZox5zrrVgV7rHzS0zgMPPBDlUtw+AggggAACCCCAAAIIIBA+AQKg4bMNacu6F6SmM8880+wdZ94c+Y8uhR85cqRo8EyDoKTIFdBZYBr0HD58uN+lz1qmae3atZF7k4zcCLz55puiQdBLL71UhgwZ4qNy5513yn/+53/KwIEDfcrIiByBdevWmdm8uq/rqFGjfAY+YcIE84ct3ddZtzkhIYAAAggggAACCCCAAAIIhF6AAGjoTcPS4urVq027uvzdX9IAqKbvvvvOXzF5ESKgh6HoLLHHH3/czPysP+xNmzaZLIJi9WUi770GvDSdccYZfgc/aNAgueiiiwiA+tWJnMwdO3aYwfbo0cPvoHUmqG53oYnf336JyEQAAQQQQAABBBBAAAEEmizAKfBNJmyeBnbt2mU6ysjI8NuhnW8fkOS3EpkRK6Anwb/zzjtmb9COHTv6nUkWsTcXpQPPzc01d967d2/Zvn27mb397bffih6M1K9fP/n5z3/OKfAnwPdGcnKyuYvS0tIG76awsNCU2YfaNViRAgQQQAABBBBAAAEEEEAAgUYJEABtFFvzf0iXymqyA531R5CWlmay7Hr1y3kfmQLr1683+0NqAFTT4MGDzSEq9vOOzLti1Cqg+z7q/p9bt241h+Do/r1xcXEmAKrPfcGCBSb/rLPOAiyCBbp3725Gr/s4l5SUmBPgvW9HZ4geOHDAZBUVFXkXcY0AAggggAACCCCAAAIIIBAiAZbAhwgynM3U1NSYg2+0Dz1F2F9KSUkx2eXl5f6KyYtQgc2bN4vOHNN9XjXpTMElS5aI2+2O0Dti2CqggTD90uXPutdn37595cUXX5SPP/7YHIw0adIk8zM/ffp0ToGP8G8Z3a6iS5cuZn/PRx55RLx/R2vQW/PspPs4kxBAAAEEEEAAAQQQQAABBEIvQAA09KYhb1Fnienp75q8//Hs3ZGdHx8f753NdYQLnHfeeaKH5bz11lvy7LPPSmZmpmhQ7O67747wO4vu4esyd03V1dWi+75qEExnCmpA9KSTTpK77rpLRowYYYKgzz//fHRjRfjd6+/kqVOnmtm+CxculKuuukoefvhhM5N7ypQpsnv3bs8+sPZy+Qi/ZYaPAAIIIIAAAggggAACCLQ6AQKgre6R+B+QBkU06Ywhf8nO5x/Q/nQiN08DYnbSWYJ//OMfJSYmRj777DOxD8ayy3mNHIH09HSx/1ihBx3p0vf66eKLLzZZGzZsqF/E+wgTGD58uDz55JNmJqgGPHU/X93iIDs72+S7XC5zR/ZM/gi7PYaLAAIIIIAAAggggAACCLR6AfYAbfWPqHaAGgDVA47sQGf9YduHaOgMQdKJK9CtWzfp2bOnbNy4UTQwxmnwkfus9Wdag2H2CeD176Rz584ma8+ePfWLeB+BAvqz+uqrr5otDfSZ6h80kpKSzJ3s3bvXvOoBZyQEEEAAAQQQQAABBBBAAIHQCzADNPSmYWmxffv2pt0tW7b4bd/O79+/v99yMiNDQGd1zpw5U+bNm9fggO3ZgrGx/P2iQaQIKLB/prdt2+Z3tPn5+SZfA96kyBewtz3QLQ+GDRvmCX7qwUf6Bw2d2T1gwIDIv1HuAAEEEEAAAQQQQAABBBBohQIEQFvhQ/E3JPskaN1Drn7SQ5IWLVpksvUf1qTIFSgrK5PXXntNXnrpJamqqvK5kYKCAtGDkTTpDDJS5ArYP9MrVqzwexNff/21yR88eLDfcjIjQ+DQoUMyYcIE0YOt7KC298h1KbwefjR06FDPXs/e5VwjgAACCCCAAAIIIIAAAgg0XYAAaNMNm6WF008/3RySojOF5s+fX6fPl19+WfLy8kSXR5922ml1yngTWQIa7GrXrp1ooHP27NmiwW076UFXM2bMMAdhab0+ffrYRbxGoIAGxNq2bSsrV66UF154oc4daJBbZwHrrMDRo0fXKeNNZAnotiS6zYH9xw3v0es2Fs8884zJuvbaa72LuEYAAQQQQAABBBBAAAEEEAihgMNtpRC2R1NhFFi8eLHcc8895uTocePGmQDY999/L1988YU5ROXxxx+XIUOGhHEENN0cAvpMb731VvOcNUCms8ecTqf861//kp07d4oeoDNnzhzJyspqjuHQRxgF9Gf6/vvvNzMA9Wf31FNPldzcXPnggw9MoHvatGly/vnnh3EENN0cAqtWrZI77rjD/EFj0KBBon/Q0m1L9Hd3aWmp6Gnw119/fXMMhT4QQAABBBBAAAEEEEAAgagUIAAaYY9dl8U+9NBDYh+aocPv3r27+cf1KaecEmF3w3AbEli/fr08+uijsmbNGk8VnQ2oy6ZvueUW4bArD0vEX2zatEmmT59uDrWy/x7Vu3dv0dPhL7zwwoi/P26gVmDJkiUya9Ysc/CVbaL7wF5zzTVywQUX2Fm8IoAAAggggAACCCCAAAIIhEGAAGgYUJujSV3yrqfC6z+g9eRgnSFIOvEEdP/AHTt2SHJysmRnZ0t8fPyJd5PckREoKSkxswL19HcC3CfmN4VuaaF/vNq3b5/Z6kJncesfNkgIIIAAAggggAACCCCAAALhFSAAGl5fWkcAAQQQQAABBBBAAAEEEEAAAQQQQACBFhRg2mAL4tM1AggggAACCCCAAAIIIIAAAggggAACCIRXgABoeH1pHQEEEEAAAQQQQAABBBBAAAEEEEAAAQRaUIAAaAvi0zUCCCCAAAIIIIAAAggggAACCCCAAAIIhFeAAGh4fWkdAQQQQAABBBBAAAEEEEAAAQQQQAABBFpQgABoC+LTNQIIIIAAAggggAACCCCAAAIIIIAAAgiEV4AAaHh9aR0BBBBAAAEEEEAAAQQQQAABBBBAAAEEWlCAAGgL4tM1AggggAACCCCAAAIIIIAAAggggAACCIRXgABoeH1pHQEEEEAAAQQQQAABBBBAAAEEEEAAAQRaUIAAaAvi0zUCCCCAAAIIIIAAAggggAACCCCAAAIIhFeAAGh4fWkdAQQQQAABBBBAAAEEEEAAAQQQQAABBFpQgABoC+LTNQIIIIAAAggggAACCCCAAAIIIIAAAgiEV4AAaHh9aR0BBBBAAAEEEEAAAQQQQAABBBBAAAEEWlCAAGgL4tM1AgggEGkCt9xyizgcDnE6+b+PSHt2jBcBBBBAAAEEEEAAAQQQiFYB/gUbrU+e+0YAAQSaIOB2u5vwaT6KAAIIIIAAAggggAACCCCAQPMJEABtPmt6QgABBBBAAAEEEEAAAQQQQAABBBBAAIFmFiAA2szgdIcAAggggAACCCCAAAIIIIAAAggggAACzSdAALT5rOkJAQQQQAABBBBAAAEEEEAAAQQQQAABBJpZILaZ+6M7BBA4AQUqKyvl66+/Nnc2YMAASUpKkqVLl8qiRYskKytLLr74Ymnbtq3PnRcUFMi3335rvvR6yJAhMmzYMMnOzvapu337dtm3b5/JHzp0qLhcLp86dkZeXp5s3rzZvO3Xr5+kp6fbRZ7X4+lbP1RdXS0rV640n+/fv7+kpqZKVVWVfPfdd/LFF19IYWGhnHLKKTJ8+HA56aSTPP14X2zdulUOHDggMTExpp53mfe1tllWViYZGRnSt29f7yLPte7BuXHjRmO3evVq6dSpk7EbPHiwJCYmeuqF+6Kmpka+//57Y3Dw4EE59dRTzZeOnYQAAggggAACCCCAAAIIIIBAqxCw/hFNQgABBJoksGfPHj0Rx3wtWbLEfdlll3nea35aWpq7qKjI04cVNHP/6U9/cltBzDr17DZ+8YtfuA8dOuSprxcvvfSSp+4rr7xSp6z+m5tuusnUjY+Pd+fm5tYpbkzf2oCOxx7fJ5984v7888/dVlDXk2eXJSQkuJ9++uk6fdpvrrnmGlM/OTnZzvL72qNHD1Nv0qRJfsutwKf7tNNO8+lbx9C+fXv3O++84/dzocj8zW9+4+nXCni6zz77bM9728AK8LqnT5/uVmsSAggggAACCCCAAAIIIIAAAi0twBJ461/sJAQQCJ3AnDlzZN68eXUaHD16tFhBP5NXWloqVtBMpk6dKuXl5dKhQwf56U9/KlOmTBGdParJCnCKzvJcv369ea//0Vmk9kxOKxjqya9/UVFRIf/3f/9nsi+44II6M08b23f9Pt577z0555xzRGea9u7d29yPPetTZ27ecMMNMnPmzPofC8n7119/3cz0/PLLL8XhcMjIkSPl2muvNWOwAs2yf/9+0fv+7//+75D0F6gRKwgrCxculI4dO8rkyZPNc2zTpo2ZLTtt2jS55JJLRGeIkhBAAAEEEEAAAQQQQAABBBBoSQECoC2pT98InIACf/vb38yy96eeesosi3/88cdNsNO+1UceecQsjdf31kxNs1T9rbfekhdeeEF0Kferr75qgqU7duyQW2+91f6YWdZtzSw17xcsWGCWknsKvS7ef/990aXYmjQw6J0a27d3G3ptzV41gVtrJqhZhv7RRx+ZwONzzz3nqaoB0FAH/6xZqHL99ddLcXGxdO3aVbR/DYTOnTtXdAxbtmwxgVkdxMMPPyzWbFzPeMJxoUvwNXCtS/v//ve/iz7HTZs2ecbwxhtvmPxw9E2bCCCAAAIIIIAAAggggAACCAQrQAA0WCnqIYBA0AIaBL3xxhvNTMXbb79dxo8fbz6bk5MjM2bMMNfnnXeePPnkk56ZoXbjGuScPXu2eatBPQ2q2ckOaOrem/YsT7vMfn3xxRfNpe49OnHiRDtbmtq3p6EjFxrs/PGPf+zJ1tmY1hJ3ufrqq02eBgV1b8xQpnvuucfMOnU6nWaW7Zlnnlmned1nVQPAuu+ppttuuy3kQVjvDkeNGmUC19ayf092ZmamvPnmm2ItxTd59913n5kR6qnABQIIIIAAAggggAACCCCAAALNLEAAtJnB6Q6BE11Ag28TJkzwe5vPP/+8lJSUmLIHHnjAbx3NvOKKK8wMS73Wz9hJl1zby+T9LYPXGZLvvvuuqX7llVeaw4bszza1b7sdfdWDfryDn95lunTfTnrgUaiSHsKk2wto0uCxBh/9pdjYWBP41LJVq1bJDz/84K9aSPIaeoZ6CNYdd9xh+tBtDOzDo0LSKY0ggAACCCCAAAIIIIAAAgggcJwCnAJ/nGBURwCBwAJ9+vRpsIIumdakMwa7desmGrBsKA0aNMic+m5/xq6ns0B/+9vfmqXfutxa9+C0k84K1T1ANdmzRe0yu52m9G231bNnT/vS57V79+6evMrKSs91Uy90SwDdM1WTBlkD2XmfHK/3PWTIkKZ27/N5Pcm+/gxU70q676udNAiqe5WSEEAAAQQQQAABBBBAAAEEEGgJAQKgLaFOnwicwALeAcn6t7lhwwaTpQcF2Uuk69ep/37z5s1inRZnDvzRMt1z8q677hJdBv/yyy/Lvffe6/mIvfxdZ4r279/fk68XoejbbjA7O9u+9HlNTEz05IVyD1B7/Nr4Qw89ZL48HQW4sAO/Aao0qqhz586is00bSrpHqZ3CNQa7fV4RQAABBBBAAAEEEEAAAQQQCCTAEvhAOpQhgMBxC9inofv74M6dO/1lB8zTk9tzc3M9dfTU+EmTJpn3GgC1kwZKly5dat7Wn/2pmaHo2+7Le89LOy/cr40Zv45J9z4NR9L9RgMlPQ3eTocPH7YveUUAAQQQQAABBBBAAAEEEECg2QUanr7T7EOhQwQQONEFunTpYgKROjtTTy8PNqWkpNSpqgHOt99+25zAru3ojE97T1CdgWmfFu/9oVD17d1mY6+PNTNUg771k47fTi+88IJcdNFF9tuAr/Hx8QHLG1t48ODBgB/dvXu3p7xXr16eay4QQAABBBBAAAEEEEAAAQQQaG4BAqDNLU5/CESxgO4PumzZMhO4jIuLM3uBNobj/PPPN0vo9+/fL//4xz9MAPSVV14xTf3sZz+T9PR0n2ZD1bdPw8eRoae3awq0N6gu9/e3v6f33qq6p2Zqaupx9Bz6qmqvBzPpXqD+0rZt2zzZgbZF8FTiAgEEEEAAAQQQQAABBBBAAIEwCbAEPkywNIsAAr4CJ598ssnU/Tvff/993wpHcnSG5Lhx48whO7fffrtPPQ2e6invmt544w357rvvPHt8+lv+rvVC1be21dhk7w+q919QUOC3mW+//dZz2JF3BT1cyV56/95770mgWaQaFNaDki688EL5/PPPvZsJ2bXOUl20aFGD7emBVJocDofPfqwNfogCBBBAAAEEEEAAAQQQQAABBMIgQAA0DKg0iQAC/gV+9atfSVpamim88847pbi42G/FuXPnyqeffiqLFy+WhpZw24HOLVu2yO9//3vTjh5ONH78eL9thrJvvx0Ekakn39vpqaeesi89rxpUvOmmmzzvvS909qgdDP7mm2/E3+e1flFRkdxzzz0mKLxgwQJP4Ne7rVBdP/DAA+Jvuf7atWvFPpDqiiuuEO/7DlXftIMAAggggAACCCCAAAIIIIBAsAIEQIOVoh4CCDRZQA8wuv/++00727dvl5EjR8ry5cs97Wow8+GHH5abb77Z5GVkZMitt97qKfe+GDRokJx66qkm65133jGvV111ldjLzL3r6nUo+67fdrDvdW9Se8m4Oui+pbrcvby83Mym1H09dYsAl8vlt0kN9Orp65o0GHr33Xd7gsjaxvz5880BUevWrTN11DHQoVSmUhP+o7NLL774Ytm6datpRZfvf/TRRzJ27FizPF5nvOqJ9SQEEEAAAQQQQAABBBBAAAEEWlKAPUBbUp++EYhCgVtuuUXWrFkjc+bMMa96gFFmZqYJ1G3cuNEjkpSUJLrUW2d1NpR0FuiKFStMsS61vuaaaxqqavJD2XfAjhoo7Nq1q9xwww3y5JNPSllZmUyZMkViY2NFl/TbMym1XPfWfOaZZ3xa0cOg5s2bJ7/4xS/M6e4aXJw+fbro/qC7du0ysz/tD2lgUoPJ4Ur9+vWTnj17mqCrvvbo0cMs67cPR9I9Sp977jnReyYhgAACCCCAAAIIIIAAAggg0JICzABtSX36RiAKBTTg99e//lU+/PBDGThwoJmxqbMg7eCnzpDU/T2//vprGTVqVEChyy+/3LMv5pgxY+RYp42Hsu+AAwtQ+Je//MUsX2/Xrp2ppfuBavBTT3nXJeWzZ8/2zBL118wZZ5whP/zwg/z617822wnoXqB6KJIufdekgUgNLusenPZsU3/tNDVPZ3e+9dZbolsL6LXOAtXgp/Y5evRoWblypVxyySVN7YbPI4AAAggggAACCCCAAAIIINBkAYe1ZNHd5FZoAAEEEGikQElJieiekbt37zazPXU2YXOdcN6SfSuXbgOgs2H79+8veshRY1JOTo6sXr3aBILVTgOpDW0D0Jj2g/mMnmq/atUqs5R/+PDhkpycHMzHqIMAAggggAACCCCAAAIIIIBAswgQAG0WZjpBAAEEEEAAAQQQQAABBBBAAAEEEEAAgZYQYAl8S6jTJwIIIIAAAggggAACCCCAAAIIIIAAAgg0iwCHIDULM50ggAACLSeghyrpMvWmJN3bUw9rIiGAAAIIIIAAAggggAACCCAQaQLMAI20J8Z4EUAAgeMUmDVrljmoSA8rauzXtddee5y9Uh0BBBBAAAEEEEAAAQQQQACB1iHADNDW8RwYBQIIIBA2gbZt28rAgQOb1L4erkRCAAEEEEAAAQQQQAABBBBAIBIFOAQpEp8aY0YAAQQQQAABBBBAAAEEEEAAAQQQQACBoARYAh8UE5UQQAABBBBAAAEEEEAAAQQQQAABBBBAIBIFCIBG4lNjzAgggAACCCCAAAIIIIAAAggggAACCCAQlAAB0KCYqIQAAggggAACCCCAAAIIIIAAAggggAACkShAADQSnxpjRgABBBBAAAEEEEAAAQQQQAABBBBAAIGgBAiABsVEJQQQQAABBBBAAAEEEEAAAQQQQAABBBCIRAECoJH41BgzAggggAACCCCAAAIIIIAAAggggAACCAQlQAA0KCYqIYAAAggggAACCCCAAAIIIIAAAggggEAkChAAjcSnxpgRQAABBBBAAAEEEEAAAQQQQAABBBBAICgBAqBBMVEJAQQQQAABBBBAAAEEEEAAAQQQQAABBCJRgABoJD41xowAAggggAACCCCAAAIIIIAAAggggAACQQkQAA2KiUoIIIAAAggggAACCCCAAAIIIIAAAgggEIkCBEAj8akxZgQQQAABBBBAAAEEEEAAAQQQQAABBBAISoAAaFBMVEIAAQQQQAABBBBAAAEEEEAAAQQQQACBSBQgABqJT40xI4AAAggggAACCCCAAAIIIIAAAggggEBQAv8fobhFeX0v4LAAAAAASUVORK5CYII=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493</Words>
  <Application>Microsoft Macintosh PowerPoint</Application>
  <PresentationFormat>Widescreen</PresentationFormat>
  <Paragraphs>70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Unicorns</vt:lpstr>
      <vt:lpstr>Unicorns: Focus in the media1,2</vt:lpstr>
      <vt:lpstr>PowerPoint Presentation</vt:lpstr>
      <vt:lpstr>Data set characteristics</vt:lpstr>
      <vt:lpstr>EDA Results</vt:lpstr>
      <vt:lpstr>PowerPoint Presentation</vt:lpstr>
      <vt:lpstr>PowerPoint Presentation</vt:lpstr>
      <vt:lpstr>Modeling Methodologies</vt:lpstr>
      <vt:lpstr>PowerPoint Presentation</vt:lpstr>
      <vt:lpstr>PowerPoint Presentation</vt:lpstr>
      <vt:lpstr>Modeling Results</vt:lpstr>
      <vt:lpstr>Valuation Boxplot</vt:lpstr>
      <vt:lpstr>Cross-validation results </vt:lpstr>
      <vt:lpstr>Conclusion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38</cp:revision>
  <dcterms:created xsi:type="dcterms:W3CDTF">2019-03-11T14:23:01Z</dcterms:created>
  <dcterms:modified xsi:type="dcterms:W3CDTF">2019-03-17T04:34:47Z</dcterms:modified>
</cp:coreProperties>
</file>